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322" r:id="rId3"/>
    <p:sldId id="339" r:id="rId4"/>
    <p:sldId id="338" r:id="rId5"/>
    <p:sldId id="337" r:id="rId6"/>
    <p:sldId id="354" r:id="rId7"/>
    <p:sldId id="324" r:id="rId8"/>
    <p:sldId id="323" r:id="rId9"/>
    <p:sldId id="340" r:id="rId10"/>
    <p:sldId id="341" r:id="rId11"/>
    <p:sldId id="342" r:id="rId12"/>
    <p:sldId id="326" r:id="rId13"/>
    <p:sldId id="343" r:id="rId14"/>
    <p:sldId id="344" r:id="rId15"/>
    <p:sldId id="345" r:id="rId16"/>
    <p:sldId id="346" r:id="rId17"/>
    <p:sldId id="347" r:id="rId18"/>
    <p:sldId id="348" r:id="rId19"/>
    <p:sldId id="349" r:id="rId20"/>
    <p:sldId id="350" r:id="rId21"/>
    <p:sldId id="351" r:id="rId22"/>
    <p:sldId id="352" r:id="rId23"/>
    <p:sldId id="353" r:id="rId24"/>
    <p:sldId id="335" r:id="rId25"/>
    <p:sldId id="355" r:id="rId26"/>
    <p:sldId id="356" r:id="rId27"/>
    <p:sldId id="357" r:id="rId28"/>
    <p:sldId id="358" r:id="rId29"/>
    <p:sldId id="359" r:id="rId30"/>
    <p:sldId id="360" r:id="rId31"/>
    <p:sldId id="336" r:id="rId32"/>
    <p:sldId id="330" r:id="rId33"/>
    <p:sldId id="329" r:id="rId34"/>
    <p:sldId id="331" r:id="rId35"/>
    <p:sldId id="333" r:id="rId36"/>
    <p:sldId id="334" r:id="rId37"/>
    <p:sldId id="332" r:id="rId38"/>
    <p:sldId id="361" r:id="rId39"/>
    <p:sldId id="362" r:id="rId40"/>
    <p:sldId id="36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81" autoAdjust="0"/>
    <p:restoredTop sz="94660"/>
  </p:normalViewPr>
  <p:slideViewPr>
    <p:cSldViewPr snapToGrid="0">
      <p:cViewPr varScale="1">
        <p:scale>
          <a:sx n="79" d="100"/>
          <a:sy n="79" d="100"/>
        </p:scale>
        <p:origin x="-123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idx="1"/>
          </p:nvPr>
        </p:nvSpPr>
        <p:spPr>
          <a:xfrm>
            <a:off x="3884614" y="1"/>
            <a:ext cx="2971800" cy="457200"/>
          </a:xfrm>
          <a:prstGeom prst="rect">
            <a:avLst/>
          </a:prstGeom>
        </p:spPr>
        <p:txBody>
          <a:bodyPr vert="horz" lIns="91440" tIns="45720" rIns="91440" bIns="45720" rtlCol="0"/>
          <a:lstStyle>
            <a:lvl1pPr algn="r">
              <a:defRPr sz="1200"/>
            </a:lvl1pPr>
          </a:lstStyle>
          <a:p>
            <a:fld id="{AA60B875-A577-4D88-8B1F-9A4BE553AA99}" type="datetimeFigureOut">
              <a:rPr lang="zh-TW" altLang="en-US" smtClean="0"/>
              <a:t>2013/10/28</a:t>
            </a:fld>
            <a:endParaRPr lang="zh-TW"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Notes Placeholder 4"/>
          <p:cNvSpPr>
            <a:spLocks noGrp="1"/>
          </p:cNvSpPr>
          <p:nvPr>
            <p:ph type="body" sz="quarter" idx="3"/>
          </p:nvPr>
        </p:nvSpPr>
        <p:spPr>
          <a:xfrm>
            <a:off x="685801" y="4343401"/>
            <a:ext cx="5486400" cy="4114800"/>
          </a:xfrm>
          <a:prstGeom prst="rect">
            <a:avLst/>
          </a:prstGeom>
        </p:spPr>
        <p:txBody>
          <a:bodyPr vert="horz" lIns="91440" tIns="45720" rIns="91440" bIns="45720" rtlCol="0"/>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6" name="Footer Placeholder 5"/>
          <p:cNvSpPr>
            <a:spLocks noGrp="1"/>
          </p:cNvSpPr>
          <p:nvPr>
            <p:ph type="ftr" sz="quarter" idx="4"/>
          </p:nvPr>
        </p:nvSpPr>
        <p:spPr>
          <a:xfrm>
            <a:off x="0" y="8685214"/>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884614" y="8685214"/>
            <a:ext cx="2971800" cy="457200"/>
          </a:xfrm>
          <a:prstGeom prst="rect">
            <a:avLst/>
          </a:prstGeom>
        </p:spPr>
        <p:txBody>
          <a:bodyPr vert="horz" lIns="91440" tIns="45720" rIns="91440" bIns="45720" rtlCol="0" anchor="b"/>
          <a:lstStyle>
            <a:lvl1pPr algn="r">
              <a:defRPr sz="1200"/>
            </a:lvl1pPr>
          </a:lstStyle>
          <a:p>
            <a:fld id="{9F5090EE-20E5-4FD6-A9C7-7F531050CFBF}" type="slidenum">
              <a:rPr lang="zh-TW" altLang="en-US" smtClean="0"/>
              <a:t>‹#›</a:t>
            </a:fld>
            <a:endParaRPr lang="zh-TW" altLang="en-US"/>
          </a:p>
        </p:txBody>
      </p:sp>
    </p:spTree>
    <p:extLst>
      <p:ext uri="{BB962C8B-B14F-4D97-AF65-F5344CB8AC3E}">
        <p14:creationId xmlns:p14="http://schemas.microsoft.com/office/powerpoint/2010/main" val="248617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9F5090EE-20E5-4FD6-A9C7-7F531050CFBF}" type="slidenum">
              <a:rPr lang="zh-TW" altLang="en-US" smtClean="0"/>
              <a:t>11</a:t>
            </a:fld>
            <a:endParaRPr lang="zh-TW" altLang="en-US"/>
          </a:p>
        </p:txBody>
      </p:sp>
    </p:spTree>
    <p:extLst>
      <p:ext uri="{BB962C8B-B14F-4D97-AF65-F5344CB8AC3E}">
        <p14:creationId xmlns:p14="http://schemas.microsoft.com/office/powerpoint/2010/main" val="2635645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mbria Math"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mbria Math"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Cambria Math" pitchFamily="18" charset="0"/>
              </a:defRPr>
            </a:lvl1pPr>
          </a:lstStyle>
          <a:p>
            <a:fld id="{1D8BD707-D9CF-40AE-B4C6-C98DA3205C09}" type="datetimeFigureOut">
              <a:rPr lang="en-US" smtClean="0">
                <a:ea typeface="Cambria Math" pitchFamily="18" charset="0"/>
              </a:rPr>
              <a:pPr/>
              <a:t>10/28/2013</a:t>
            </a:fld>
            <a:endParaRPr lang="en-US">
              <a:ea typeface="Cambria Math" pitchFamily="18" charset="0"/>
            </a:endParaRPr>
          </a:p>
        </p:txBody>
      </p:sp>
      <p:sp>
        <p:nvSpPr>
          <p:cNvPr id="5" name="Footer Placeholder 4"/>
          <p:cNvSpPr>
            <a:spLocks noGrp="1"/>
          </p:cNvSpPr>
          <p:nvPr>
            <p:ph type="ftr" sz="quarter" idx="11"/>
          </p:nvPr>
        </p:nvSpPr>
        <p:spPr/>
        <p:txBody>
          <a:bodyPr/>
          <a:lstStyle>
            <a:lvl1pPr>
              <a:defRPr>
                <a:latin typeface="Cambria Math" pitchFamily="18" charset="0"/>
              </a:defRPr>
            </a:lvl1pPr>
          </a:lstStyle>
          <a:p>
            <a:endParaRPr lang="en-US">
              <a:ea typeface="Cambria Math" pitchFamily="18" charset="0"/>
            </a:endParaRPr>
          </a:p>
        </p:txBody>
      </p:sp>
      <p:sp>
        <p:nvSpPr>
          <p:cNvPr id="6" name="Slide Number Placeholder 5"/>
          <p:cNvSpPr>
            <a:spLocks noGrp="1"/>
          </p:cNvSpPr>
          <p:nvPr>
            <p:ph type="sldNum" sz="quarter" idx="12"/>
          </p:nvPr>
        </p:nvSpPr>
        <p:spPr/>
        <p:txBody>
          <a:bodyPr/>
          <a:lstStyle>
            <a:lvl1pPr>
              <a:defRPr>
                <a:latin typeface="Cambria Math" pitchFamily="18" charset="0"/>
              </a:defRPr>
            </a:lvl1pPr>
          </a:lstStyle>
          <a:p>
            <a:fld id="{B6F15528-21DE-4FAA-801E-634DDDAF4B2B}" type="slidenum">
              <a:rPr lang="en-US" smtClean="0">
                <a:ea typeface="Cambria Math" pitchFamily="18" charset="0"/>
              </a:rPr>
              <a:pPr/>
              <a:t>‹#›</a:t>
            </a:fld>
            <a:endParaRPr lang="en-US">
              <a:ea typeface="Cambria Math"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mbria Math" pitchFamily="18" charset="0"/>
              </a:defRPr>
            </a:lvl1pPr>
          </a:lstStyle>
          <a:p>
            <a:fld id="{1D8BD707-D9CF-40AE-B4C6-C98DA3205C09}" type="datetimeFigureOut">
              <a:rPr lang="en-US" smtClean="0">
                <a:ea typeface="Cambria Math" pitchFamily="18" charset="0"/>
              </a:rPr>
              <a:pPr/>
              <a:t>10/28/2013</a:t>
            </a:fld>
            <a:endParaRPr lang="en-US">
              <a:ea typeface="Cambria Math"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mbria Math" pitchFamily="18" charset="0"/>
              </a:defRPr>
            </a:lvl1pPr>
          </a:lstStyle>
          <a:p>
            <a:endParaRPr lang="en-US">
              <a:ea typeface="Cambria Math"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mbria Math" pitchFamily="18" charset="0"/>
              </a:defRPr>
            </a:lvl1pPr>
          </a:lstStyle>
          <a:p>
            <a:fld id="{B6F15528-21DE-4FAA-801E-634DDDAF4B2B}" type="slidenum">
              <a:rPr lang="en-US" smtClean="0">
                <a:ea typeface="Cambria Math" pitchFamily="18" charset="0"/>
              </a:rPr>
              <a:pPr/>
              <a:t>‹#›</a:t>
            </a:fld>
            <a:endParaRPr lang="en-US">
              <a:ea typeface="Cambria Math"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Cambria Math"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mbria Math"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mbria Math"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mbria Math"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mbria Math"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mbria Math"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0.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0.png"/><Relationship Id="rId7" Type="http://schemas.openxmlformats.org/officeDocument/2006/relationships/image" Target="../media/image34.png"/><Relationship Id="rId2" Type="http://schemas.openxmlformats.org/officeDocument/2006/relationships/image" Target="../media/image290.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6.jpe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70.png"/></Relationships>
</file>

<file path=ppt/slides/_rels/slide3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6.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3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38.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tLang="zh-TW" dirty="0" smtClean="0"/>
              <a:t>Black Hole Astrophysics</a:t>
            </a:r>
            <a:br>
              <a:rPr lang="en-US" altLang="zh-TW" dirty="0" smtClean="0"/>
            </a:br>
            <a:r>
              <a:rPr lang="en-US" altLang="zh-TW" dirty="0" smtClean="0"/>
              <a:t>Chapters 6.5.2.</a:t>
            </a:r>
            <a:r>
              <a:rPr lang="zh-TW" altLang="en-US" dirty="0" smtClean="0"/>
              <a:t> </a:t>
            </a:r>
            <a:r>
              <a:rPr lang="en-US" altLang="zh-TW" dirty="0" smtClean="0"/>
              <a:t>&amp;</a:t>
            </a:r>
            <a:r>
              <a:rPr lang="zh-TW" altLang="en-US" dirty="0" smtClean="0"/>
              <a:t> </a:t>
            </a:r>
            <a:r>
              <a:rPr lang="en-US" altLang="zh-TW" dirty="0" smtClean="0"/>
              <a:t>6.6.2.2</a:t>
            </a:r>
            <a:r>
              <a:rPr lang="zh-TW" altLang="en-US" dirty="0" smtClean="0"/>
              <a:t> </a:t>
            </a:r>
            <a:r>
              <a:rPr lang="en-US" altLang="zh-TW" dirty="0" smtClean="0"/>
              <a:t>&amp; 7.1~7.3</a:t>
            </a:r>
            <a:endParaRPr lang="zh-TW" altLang="en-US" dirty="0"/>
          </a:p>
        </p:txBody>
      </p:sp>
      <p:sp>
        <p:nvSpPr>
          <p:cNvPr id="3" name="Subtitle 2"/>
          <p:cNvSpPr>
            <a:spLocks noGrp="1"/>
          </p:cNvSpPr>
          <p:nvPr>
            <p:ph type="subTitle" idx="1"/>
          </p:nvPr>
        </p:nvSpPr>
        <p:spPr/>
        <p:txBody>
          <a:bodyPr/>
          <a:lstStyle/>
          <a:p>
            <a:endParaRPr lang="zh-TW" altLang="en-US"/>
          </a:p>
        </p:txBody>
      </p:sp>
      <p:sp>
        <p:nvSpPr>
          <p:cNvPr id="4" name="TextBox 3"/>
          <p:cNvSpPr txBox="1"/>
          <p:nvPr/>
        </p:nvSpPr>
        <p:spPr>
          <a:xfrm>
            <a:off x="2920693" y="6488668"/>
            <a:ext cx="6223307"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All figures extracted from online sources of from the textbook.</a:t>
            </a:r>
            <a:endParaRPr lang="zh-TW" altLang="en-US" dirty="0" smtClean="0">
              <a:latin typeface="Cambria Math" pitchFamily="18" charset="0"/>
              <a:ea typeface="Cambria Math" pitchFamily="18" charset="0"/>
            </a:endParaRPr>
          </a:p>
        </p:txBody>
      </p:sp>
    </p:spTree>
    <p:extLst>
      <p:ext uri="{BB962C8B-B14F-4D97-AF65-F5344CB8AC3E}">
        <p14:creationId xmlns:p14="http://schemas.microsoft.com/office/powerpoint/2010/main" val="2337337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sz="4000" dirty="0" smtClean="0"/>
              <a:t>Let’s cut the cable</a:t>
            </a:r>
            <a:endParaRPr lang="zh-TW" altLang="en-US" sz="4000" dirty="0"/>
          </a:p>
        </p:txBody>
      </p:sp>
      <p:sp>
        <p:nvSpPr>
          <p:cNvPr id="3" name="TextBox 2"/>
          <p:cNvSpPr txBox="1"/>
          <p:nvPr/>
        </p:nvSpPr>
        <p:spPr>
          <a:xfrm>
            <a:off x="420130" y="996778"/>
            <a:ext cx="8363143"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Previously, we have discussed properties of </a:t>
            </a:r>
            <a:r>
              <a:rPr lang="en-US" altLang="zh-TW" dirty="0" err="1" smtClean="0">
                <a:latin typeface="Cambria Math" pitchFamily="18" charset="0"/>
                <a:ea typeface="Cambria Math" pitchFamily="18" charset="0"/>
              </a:rPr>
              <a:t>spacetime</a:t>
            </a:r>
            <a:r>
              <a:rPr lang="en-US" altLang="zh-TW" dirty="0" smtClean="0">
                <a:latin typeface="Cambria Math" pitchFamily="18" charset="0"/>
                <a:ea typeface="Cambria Math" pitchFamily="18" charset="0"/>
              </a:rPr>
              <a:t> using the </a:t>
            </a:r>
            <a:r>
              <a:rPr lang="en-US" altLang="zh-TW" dirty="0" err="1" smtClean="0">
                <a:latin typeface="Cambria Math" pitchFamily="18" charset="0"/>
                <a:ea typeface="Cambria Math" pitchFamily="18" charset="0"/>
              </a:rPr>
              <a:t>Minkowski</a:t>
            </a:r>
            <a:r>
              <a:rPr lang="en-US" altLang="zh-TW" dirty="0" smtClean="0">
                <a:latin typeface="Cambria Math" pitchFamily="18" charset="0"/>
                <a:ea typeface="Cambria Math" pitchFamily="18" charset="0"/>
              </a:rPr>
              <a:t> metric. There, we never took gravity into account. </a:t>
            </a:r>
            <a:endParaRPr lang="zh-TW" altLang="en-US" dirty="0" smtClean="0">
              <a:latin typeface="Cambria Math" pitchFamily="18" charset="0"/>
              <a:ea typeface="Cambria Math" pitchFamily="18" charset="0"/>
            </a:endParaRPr>
          </a:p>
        </p:txBody>
      </p:sp>
      <p:sp>
        <p:nvSpPr>
          <p:cNvPr id="4" name="TextBox 3"/>
          <p:cNvSpPr txBox="1"/>
          <p:nvPr/>
        </p:nvSpPr>
        <p:spPr>
          <a:xfrm>
            <a:off x="420129" y="1812324"/>
            <a:ext cx="8363143"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But as far as we knew, for any observer in an inertial frame, he feels </a:t>
            </a:r>
            <a:r>
              <a:rPr lang="en-US" altLang="zh-TW" dirty="0" err="1" smtClean="0">
                <a:latin typeface="Cambria Math" pitchFamily="18" charset="0"/>
                <a:ea typeface="Cambria Math" pitchFamily="18" charset="0"/>
              </a:rPr>
              <a:t>spacetime</a:t>
            </a:r>
            <a:r>
              <a:rPr lang="en-US" altLang="zh-TW" dirty="0" smtClean="0">
                <a:latin typeface="Cambria Math" pitchFamily="18" charset="0"/>
                <a:ea typeface="Cambria Math" pitchFamily="18" charset="0"/>
              </a:rPr>
              <a:t> behaving as the </a:t>
            </a:r>
            <a:r>
              <a:rPr lang="en-US" altLang="zh-TW" dirty="0" err="1" smtClean="0">
                <a:latin typeface="Cambria Math" pitchFamily="18" charset="0"/>
                <a:ea typeface="Cambria Math" pitchFamily="18" charset="0"/>
              </a:rPr>
              <a:t>Minkowski</a:t>
            </a:r>
            <a:r>
              <a:rPr lang="en-US" altLang="zh-TW" dirty="0" smtClean="0">
                <a:latin typeface="Cambria Math" pitchFamily="18" charset="0"/>
                <a:ea typeface="Cambria Math" pitchFamily="18" charset="0"/>
              </a:rPr>
              <a:t> metric tells it to.</a:t>
            </a:r>
            <a:endParaRPr lang="zh-TW" altLang="en-US" dirty="0" smtClean="0">
              <a:latin typeface="Cambria Math" pitchFamily="18" charset="0"/>
              <a:ea typeface="Cambria Math" pitchFamily="18" charset="0"/>
            </a:endParaRPr>
          </a:p>
        </p:txBody>
      </p:sp>
      <p:sp>
        <p:nvSpPr>
          <p:cNvPr id="5" name="TextBox 4"/>
          <p:cNvSpPr txBox="1"/>
          <p:nvPr/>
        </p:nvSpPr>
        <p:spPr>
          <a:xfrm>
            <a:off x="263353" y="2715910"/>
            <a:ext cx="4061512" cy="1754326"/>
          </a:xfrm>
          <a:prstGeom prst="rect">
            <a:avLst/>
          </a:prstGeom>
          <a:noFill/>
        </p:spPr>
        <p:txBody>
          <a:bodyPr wrap="square" rtlCol="0">
            <a:spAutoFit/>
          </a:bodyPr>
          <a:lstStyle/>
          <a:p>
            <a:r>
              <a:rPr lang="en-US" altLang="zh-TW" dirty="0" smtClean="0">
                <a:latin typeface="Cambria Math" pitchFamily="18" charset="0"/>
                <a:ea typeface="Cambria Math" pitchFamily="18" charset="0"/>
              </a:rPr>
              <a:t>Consider a freely falling elevator, people, as well as anything in it will feel as if there were no gravity. Basically a similar concept as the “imaginary force” used in classical mechanics to describe accelerating frames.</a:t>
            </a:r>
            <a:endParaRPr lang="zh-TW" altLang="en-US" dirty="0" smtClean="0">
              <a:latin typeface="Cambria Math" pitchFamily="18" charset="0"/>
              <a:ea typeface="Cambria Math" pitchFamily="18" charset="0"/>
            </a:endParaRPr>
          </a:p>
        </p:txBody>
      </p:sp>
      <p:sp>
        <p:nvSpPr>
          <p:cNvPr id="6" name="TextBox 5"/>
          <p:cNvSpPr txBox="1"/>
          <p:nvPr/>
        </p:nvSpPr>
        <p:spPr>
          <a:xfrm>
            <a:off x="263353" y="4746483"/>
            <a:ext cx="3995609" cy="1477328"/>
          </a:xfrm>
          <a:prstGeom prst="rect">
            <a:avLst/>
          </a:prstGeom>
          <a:noFill/>
        </p:spPr>
        <p:txBody>
          <a:bodyPr wrap="square" rtlCol="0">
            <a:spAutoFit/>
          </a:bodyPr>
          <a:lstStyle/>
          <a:p>
            <a:r>
              <a:rPr lang="en-US" altLang="zh-TW" dirty="0" smtClean="0">
                <a:latin typeface="Cambria Math" pitchFamily="18" charset="0"/>
                <a:ea typeface="Cambria Math" pitchFamily="18" charset="0"/>
              </a:rPr>
              <a:t>Einstein took an extension of this idea to say that the freely falling frame is the actual inertial one! Therefore people in it see </a:t>
            </a:r>
            <a:r>
              <a:rPr lang="en-US" altLang="zh-TW" dirty="0" err="1" smtClean="0">
                <a:latin typeface="Cambria Math" pitchFamily="18" charset="0"/>
                <a:ea typeface="Cambria Math" pitchFamily="18" charset="0"/>
              </a:rPr>
              <a:t>spacetime</a:t>
            </a:r>
            <a:r>
              <a:rPr lang="en-US" altLang="zh-TW" dirty="0" smtClean="0">
                <a:latin typeface="Cambria Math" pitchFamily="18" charset="0"/>
                <a:ea typeface="Cambria Math" pitchFamily="18" charset="0"/>
              </a:rPr>
              <a:t> behaving as the </a:t>
            </a:r>
            <a:r>
              <a:rPr lang="en-US" altLang="zh-TW" dirty="0" err="1" smtClean="0">
                <a:latin typeface="Cambria Math" pitchFamily="18" charset="0"/>
                <a:ea typeface="Cambria Math" pitchFamily="18" charset="0"/>
              </a:rPr>
              <a:t>Minkowski</a:t>
            </a:r>
            <a:r>
              <a:rPr lang="en-US" altLang="zh-TW" dirty="0" smtClean="0">
                <a:latin typeface="Cambria Math" pitchFamily="18" charset="0"/>
                <a:ea typeface="Cambria Math" pitchFamily="18" charset="0"/>
              </a:rPr>
              <a:t> metric says!</a:t>
            </a:r>
            <a:endParaRPr lang="zh-TW" altLang="en-US" dirty="0" smtClean="0">
              <a:latin typeface="Cambria Math" pitchFamily="18" charset="0"/>
              <a:ea typeface="Cambria Math" pitchFamily="18" charset="0"/>
            </a:endParaRPr>
          </a:p>
        </p:txBody>
      </p:sp>
      <p:pic>
        <p:nvPicPr>
          <p:cNvPr id="1026" name="Picture 2" descr="G:\Desktop\Black Hole Astrophysics\Textbook circle\08 Ch 6.5.2.&amp;6.6.2.2&amp;7.1~7.3\equiv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1656" y="2657467"/>
            <a:ext cx="4542300" cy="356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339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sz="3600" dirty="0" smtClean="0"/>
              <a:t>What does all this mean for </a:t>
            </a:r>
            <a:r>
              <a:rPr lang="en-US" altLang="zh-TW" sz="3600" dirty="0" err="1" smtClean="0"/>
              <a:t>spacetime</a:t>
            </a:r>
            <a:r>
              <a:rPr lang="en-US" altLang="zh-TW" sz="3600" dirty="0" smtClean="0"/>
              <a:t>?</a:t>
            </a:r>
            <a:endParaRPr lang="zh-TW" altLang="en-US" sz="3600" dirty="0"/>
          </a:p>
        </p:txBody>
      </p:sp>
      <p:sp>
        <p:nvSpPr>
          <p:cNvPr id="3" name="TextBox 2"/>
          <p:cNvSpPr txBox="1"/>
          <p:nvPr/>
        </p:nvSpPr>
        <p:spPr>
          <a:xfrm>
            <a:off x="293614" y="1124351"/>
            <a:ext cx="8674217"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Now, </a:t>
            </a:r>
            <a:r>
              <a:rPr lang="en-US" altLang="zh-TW" i="1" u="sng" dirty="0" smtClean="0">
                <a:latin typeface="Cambria Math" pitchFamily="18" charset="0"/>
                <a:ea typeface="Cambria Math" pitchFamily="18" charset="0"/>
              </a:rPr>
              <a:t>assuming</a:t>
            </a:r>
            <a:r>
              <a:rPr lang="en-US" altLang="zh-TW" dirty="0" smtClean="0">
                <a:latin typeface="Cambria Math" pitchFamily="18" charset="0"/>
                <a:ea typeface="Cambria Math" pitchFamily="18" charset="0"/>
              </a:rPr>
              <a:t> freely falling frames are inertial, this means that different observers placed in a non-uniform gravity field must be in different accelerating frames relative to each other.</a:t>
            </a:r>
          </a:p>
        </p:txBody>
      </p:sp>
      <p:sp>
        <p:nvSpPr>
          <p:cNvPr id="4" name="TextBox 3"/>
          <p:cNvSpPr txBox="1"/>
          <p:nvPr/>
        </p:nvSpPr>
        <p:spPr>
          <a:xfrm>
            <a:off x="352338" y="3014141"/>
            <a:ext cx="8120543" cy="1200329"/>
          </a:xfrm>
          <a:prstGeom prst="rect">
            <a:avLst/>
          </a:prstGeom>
          <a:noFill/>
        </p:spPr>
        <p:txBody>
          <a:bodyPr wrap="square" rtlCol="0">
            <a:spAutoFit/>
          </a:bodyPr>
          <a:lstStyle/>
          <a:p>
            <a:r>
              <a:rPr lang="en-US" altLang="zh-TW" dirty="0" smtClean="0">
                <a:latin typeface="Cambria Math" pitchFamily="18" charset="0"/>
                <a:ea typeface="Cambria Math" pitchFamily="18" charset="0"/>
              </a:rPr>
              <a:t>When there is gravity around, it becomes impossible to create a inertial frame in which no one is accelerating!</a:t>
            </a:r>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Thus, the metric now is a function of position! Different observers at different locations are in different accelerating frames thus measures things differently!</a:t>
            </a:r>
          </a:p>
        </p:txBody>
      </p:sp>
      <p:sp>
        <p:nvSpPr>
          <p:cNvPr id="6" name="TextBox 5"/>
          <p:cNvSpPr txBox="1"/>
          <p:nvPr/>
        </p:nvSpPr>
        <p:spPr>
          <a:xfrm>
            <a:off x="293614" y="4972301"/>
            <a:ext cx="3179805" cy="523220"/>
          </a:xfrm>
          <a:prstGeom prst="rect">
            <a:avLst/>
          </a:prstGeom>
          <a:noFill/>
        </p:spPr>
        <p:txBody>
          <a:bodyPr wrap="square" rtlCol="0">
            <a:spAutoFit/>
          </a:bodyPr>
          <a:lstStyle/>
          <a:p>
            <a:r>
              <a:rPr lang="en-US" altLang="zh-TW" sz="1400" dirty="0" smtClean="0">
                <a:latin typeface="Cambria Math" pitchFamily="18" charset="0"/>
                <a:ea typeface="Cambria Math" pitchFamily="18" charset="0"/>
              </a:rPr>
              <a:t>Sorry, I don’t have a very simple way of connecting these two concepts directly.</a:t>
            </a:r>
          </a:p>
        </p:txBody>
      </p:sp>
      <p:sp>
        <p:nvSpPr>
          <p:cNvPr id="7" name="TextBox 6"/>
          <p:cNvSpPr txBox="1"/>
          <p:nvPr/>
        </p:nvSpPr>
        <p:spPr>
          <a:xfrm>
            <a:off x="65829" y="5792809"/>
            <a:ext cx="4975728"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We call this type of </a:t>
            </a:r>
            <a:r>
              <a:rPr lang="en-US" altLang="zh-TW" dirty="0" err="1" smtClean="0">
                <a:latin typeface="Cambria Math" pitchFamily="18" charset="0"/>
                <a:ea typeface="Cambria Math" pitchFamily="18" charset="0"/>
              </a:rPr>
              <a:t>spacetime</a:t>
            </a:r>
            <a:r>
              <a:rPr lang="en-US" altLang="zh-TW" dirty="0" smtClean="0">
                <a:latin typeface="Cambria Math" pitchFamily="18" charset="0"/>
                <a:ea typeface="Cambria Math" pitchFamily="18" charset="0"/>
              </a:rPr>
              <a:t> as being curved!</a:t>
            </a:r>
            <a:r>
              <a:rPr lang="zh-TW" altLang="en-US" dirty="0" smtClean="0">
                <a:latin typeface="Cambria Math" pitchFamily="18" charset="0"/>
                <a:ea typeface="Cambria Math" pitchFamily="18" charset="0"/>
              </a:rPr>
              <a:t> </a:t>
            </a:r>
            <a:r>
              <a:rPr lang="en-US" altLang="zh-TW" dirty="0" err="1" smtClean="0">
                <a:latin typeface="Cambria Math" pitchFamily="18" charset="0"/>
                <a:ea typeface="Cambria Math" pitchFamily="18" charset="0"/>
              </a:rPr>
              <a:t>Spacetime</a:t>
            </a:r>
            <a:r>
              <a:rPr lang="en-US" altLang="zh-TW" dirty="0" smtClean="0">
                <a:latin typeface="Cambria Math" pitchFamily="18" charset="0"/>
                <a:ea typeface="Cambria Math" pitchFamily="18" charset="0"/>
              </a:rPr>
              <a:t> is being bent by the existence of mass-energy!</a:t>
            </a:r>
          </a:p>
        </p:txBody>
      </p:sp>
      <p:sp>
        <p:nvSpPr>
          <p:cNvPr id="8" name="Rectangle 7"/>
          <p:cNvSpPr/>
          <p:nvPr/>
        </p:nvSpPr>
        <p:spPr>
          <a:xfrm>
            <a:off x="855676" y="2352842"/>
            <a:ext cx="7113865" cy="369332"/>
          </a:xfrm>
          <a:prstGeom prst="rect">
            <a:avLst/>
          </a:prstGeom>
        </p:spPr>
        <p:txBody>
          <a:bodyPr wrap="square">
            <a:spAutoFit/>
          </a:bodyPr>
          <a:lstStyle/>
          <a:p>
            <a:r>
              <a:rPr lang="en-US" altLang="zh-TW" dirty="0">
                <a:latin typeface="Cambria Math" pitchFamily="18" charset="0"/>
                <a:ea typeface="Cambria Math" pitchFamily="18" charset="0"/>
              </a:rPr>
              <a:t>An observer freely falling sees others accelerating with respect to him!</a:t>
            </a:r>
          </a:p>
        </p:txBody>
      </p:sp>
      <p:cxnSp>
        <p:nvCxnSpPr>
          <p:cNvPr id="9" name="Straight Arrow Connector 8"/>
          <p:cNvCxnSpPr/>
          <p:nvPr/>
        </p:nvCxnSpPr>
        <p:spPr>
          <a:xfrm>
            <a:off x="3462427" y="4151870"/>
            <a:ext cx="10992" cy="16409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descr="G:\Desktop\Black Hole Astrophysics\Textbook circle\08 Ch 6.5.2.&amp;6.6.2.2&amp;7.1~7.3\relativity_curved_spa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8339" y="4085968"/>
            <a:ext cx="4069492" cy="1984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20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What does it mean to be curved?</a:t>
            </a:r>
            <a:endParaRPr lang="zh-TW" altLang="en-US" dirty="0"/>
          </a:p>
        </p:txBody>
      </p:sp>
      <p:sp>
        <p:nvSpPr>
          <p:cNvPr id="3" name="TextBox 2"/>
          <p:cNvSpPr txBox="1"/>
          <p:nvPr/>
        </p:nvSpPr>
        <p:spPr>
          <a:xfrm>
            <a:off x="408773" y="1214689"/>
            <a:ext cx="8391277" cy="1754326"/>
          </a:xfrm>
          <a:prstGeom prst="rect">
            <a:avLst/>
          </a:prstGeom>
          <a:noFill/>
        </p:spPr>
        <p:txBody>
          <a:bodyPr wrap="square" rtlCol="0">
            <a:spAutoFit/>
          </a:bodyPr>
          <a:lstStyle/>
          <a:p>
            <a:r>
              <a:rPr lang="en-US" altLang="zh-TW" dirty="0" smtClean="0">
                <a:latin typeface="Cambria Math" pitchFamily="18" charset="0"/>
                <a:ea typeface="Cambria Math" pitchFamily="18" charset="0"/>
              </a:rPr>
              <a:t>The basic idea: Two initially parallel lines don’t remain parallel after extending in the original direction.</a:t>
            </a: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Simple method: Since initially parallel lines remain parallel in Euclidian space, if we can find a global transform between the metric of interest and the Euclidian one, then it must be flat.</a:t>
            </a:r>
            <a:endParaRPr lang="zh-TW" altLang="en-US" dirty="0" smtClean="0">
              <a:latin typeface="Cambria Math" pitchFamily="18" charset="0"/>
              <a:ea typeface="Cambria Math" pitchFamily="18" charset="0"/>
            </a:endParaRPr>
          </a:p>
        </p:txBody>
      </p:sp>
      <p:pic>
        <p:nvPicPr>
          <p:cNvPr id="3075" name="Picture 3" descr="G:\Desktop\Black Hole Astrophysics\Textbook circle\08 Ch 6.5.2.&amp;6.6.2.2&amp;7.1~7.3\CylindricalCoordinates_1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577" y="3270522"/>
            <a:ext cx="2567378" cy="3171466"/>
          </a:xfrm>
          <a:prstGeom prst="rect">
            <a:avLst/>
          </a:prstGeom>
          <a:solidFill>
            <a:schemeClr val="bg1"/>
          </a:solidFill>
        </p:spPr>
      </p:pic>
      <mc:AlternateContent xmlns:mc="http://schemas.openxmlformats.org/markup-compatibility/2006" xmlns:a14="http://schemas.microsoft.com/office/drawing/2010/main">
        <mc:Choice Requires="a14">
          <p:sp>
            <p:nvSpPr>
              <p:cNvPr id="6" name="TextBox 5"/>
              <p:cNvSpPr txBox="1"/>
              <p:nvPr/>
            </p:nvSpPr>
            <p:spPr>
              <a:xfrm>
                <a:off x="650789" y="3295336"/>
                <a:ext cx="4992130" cy="2308324"/>
              </a:xfrm>
              <a:prstGeom prst="rect">
                <a:avLst/>
              </a:prstGeom>
              <a:noFill/>
            </p:spPr>
            <p:txBody>
              <a:bodyPr wrap="square" rtlCol="0">
                <a:spAutoFit/>
              </a:bodyPr>
              <a:lstStyle/>
              <a:p>
                <a:r>
                  <a:rPr lang="en-US" altLang="zh-TW" i="1" dirty="0" smtClean="0">
                    <a:latin typeface="Cambria Math"/>
                  </a:rPr>
                  <a:t>For the surface of a cylinder, </a:t>
                </a:r>
              </a:p>
              <a:p>
                <a:endParaRPr lang="en-US" altLang="zh-TW" i="1" dirty="0">
                  <a:latin typeface="Cambria Math"/>
                </a:endParaRPr>
              </a:p>
              <a:p>
                <a:pPr/>
                <a14:m>
                  <m:oMathPara xmlns:m="http://schemas.openxmlformats.org/officeDocument/2006/math">
                    <m:oMathParaPr>
                      <m:jc m:val="centerGroup"/>
                    </m:oMathParaPr>
                    <m:oMath xmlns:m="http://schemas.openxmlformats.org/officeDocument/2006/math">
                      <m:sSup>
                        <m:sSupPr>
                          <m:ctrlPr>
                            <a:rPr lang="zh-TW" altLang="en-US" i="1">
                              <a:latin typeface="Cambria Math"/>
                            </a:rPr>
                          </m:ctrlPr>
                        </m:sSupPr>
                        <m:e>
                          <m:r>
                            <m:rPr>
                              <m:sty m:val="p"/>
                            </m:rPr>
                            <a:rPr lang="zh-TW" altLang="en-US">
                              <a:latin typeface="Cambria Math"/>
                            </a:rPr>
                            <m:t>dh</m:t>
                          </m:r>
                        </m:e>
                        <m:sup>
                          <m:r>
                            <a:rPr lang="zh-TW" altLang="en-US">
                              <a:latin typeface="Cambria Math"/>
                            </a:rPr>
                            <m:t>2</m:t>
                          </m:r>
                        </m:sup>
                      </m:sSup>
                      <m:r>
                        <a:rPr lang="zh-TW" altLang="en-US">
                          <a:latin typeface="Cambria Math"/>
                        </a:rPr>
                        <m:t>=</m:t>
                      </m:r>
                      <m:sSup>
                        <m:sSupPr>
                          <m:ctrlPr>
                            <a:rPr lang="zh-TW" altLang="en-US" i="1">
                              <a:latin typeface="Cambria Math"/>
                            </a:rPr>
                          </m:ctrlPr>
                        </m:sSupPr>
                        <m:e>
                          <m:r>
                            <a:rPr lang="zh-TW" altLang="en-US" i="1">
                              <a:latin typeface="Cambria Math"/>
                            </a:rPr>
                            <m:t>𝑅</m:t>
                          </m:r>
                        </m:e>
                        <m:sup>
                          <m:r>
                            <a:rPr lang="zh-TW" altLang="en-US">
                              <a:latin typeface="Cambria Math"/>
                            </a:rPr>
                            <m:t>2</m:t>
                          </m:r>
                        </m:sup>
                      </m:sSup>
                      <m:r>
                        <a:rPr lang="zh-TW" altLang="en-US">
                          <a:latin typeface="Cambria Math"/>
                        </a:rPr>
                        <m:t>⁢</m:t>
                      </m:r>
                      <m:sSup>
                        <m:sSupPr>
                          <m:ctrlPr>
                            <a:rPr lang="zh-TW" altLang="en-US" i="1">
                              <a:latin typeface="Cambria Math"/>
                            </a:rPr>
                          </m:ctrlPr>
                        </m:sSupPr>
                        <m:e>
                          <m:r>
                            <m:rPr>
                              <m:sty m:val="p"/>
                            </m:rPr>
                            <a:rPr lang="zh-TW" altLang="en-US">
                              <a:latin typeface="Cambria Math"/>
                            </a:rPr>
                            <m:t>dϕ</m:t>
                          </m:r>
                        </m:e>
                        <m:sup>
                          <m:r>
                            <a:rPr lang="zh-TW" altLang="en-US">
                              <a:latin typeface="Cambria Math"/>
                            </a:rPr>
                            <m:t>2</m:t>
                          </m:r>
                        </m:sup>
                      </m:sSup>
                      <m:r>
                        <a:rPr lang="zh-TW" altLang="en-US">
                          <a:latin typeface="Cambria Math"/>
                        </a:rPr>
                        <m:t>+</m:t>
                      </m:r>
                      <m:sSup>
                        <m:sSupPr>
                          <m:ctrlPr>
                            <a:rPr lang="zh-TW" altLang="en-US" i="1">
                              <a:latin typeface="Cambria Math"/>
                            </a:rPr>
                          </m:ctrlPr>
                        </m:sSupPr>
                        <m:e>
                          <m:r>
                            <m:rPr>
                              <m:sty m:val="p"/>
                            </m:rPr>
                            <a:rPr lang="zh-TW" altLang="en-US">
                              <a:latin typeface="Cambria Math"/>
                            </a:rPr>
                            <m:t>dz</m:t>
                          </m:r>
                        </m:e>
                        <m:sup>
                          <m:r>
                            <a:rPr lang="zh-TW" altLang="en-US">
                              <a:latin typeface="Cambria Math"/>
                            </a:rPr>
                            <m:t>2</m:t>
                          </m:r>
                        </m:sup>
                      </m:sSup>
                      <m:r>
                        <a:rPr lang="zh-TW" altLang="en-US">
                          <a:latin typeface="Cambria Math"/>
                        </a:rPr>
                        <m:t>=</m:t>
                      </m:r>
                      <m:sSup>
                        <m:sSupPr>
                          <m:ctrlPr>
                            <a:rPr lang="zh-TW" altLang="en-US" i="1">
                              <a:latin typeface="Cambria Math"/>
                            </a:rPr>
                          </m:ctrlPr>
                        </m:sSupPr>
                        <m:e>
                          <m:d>
                            <m:dPr>
                              <m:ctrlPr>
                                <a:rPr lang="zh-TW" altLang="en-US" i="1">
                                  <a:latin typeface="Cambria Math"/>
                                </a:rPr>
                              </m:ctrlPr>
                            </m:dPr>
                            <m:e>
                              <m:d>
                                <m:dPr>
                                  <m:begChr m:val=""/>
                                  <m:endChr m:val="]"/>
                                  <m:ctrlPr>
                                    <a:rPr lang="zh-TW" altLang="en-US" i="1">
                                      <a:latin typeface="Cambria Math"/>
                                    </a:rPr>
                                  </m:ctrlPr>
                                </m:dPr>
                                <m:e>
                                  <m:r>
                                    <a:rPr lang="zh-TW" altLang="en-US" i="1">
                                      <a:latin typeface="Cambria Math"/>
                                    </a:rPr>
                                    <m:t>𝑑</m:t>
                                  </m:r>
                                  <m:r>
                                    <a:rPr lang="zh-TW" altLang="en-US">
                                      <a:latin typeface="Cambria Math"/>
                                    </a:rPr>
                                    <m:t>[</m:t>
                                  </m:r>
                                  <m:r>
                                    <m:rPr>
                                      <m:sty m:val="p"/>
                                    </m:rPr>
                                    <a:rPr lang="zh-TW" altLang="en-US">
                                      <a:latin typeface="Cambria Math"/>
                                    </a:rPr>
                                    <m:t>Rϕ</m:t>
                                  </m:r>
                                </m:e>
                              </m:d>
                            </m:e>
                          </m:d>
                        </m:e>
                        <m:sup>
                          <m:r>
                            <a:rPr lang="zh-TW" altLang="en-US">
                              <a:latin typeface="Cambria Math"/>
                            </a:rPr>
                            <m:t>2</m:t>
                          </m:r>
                        </m:sup>
                      </m:sSup>
                      <m:r>
                        <a:rPr lang="zh-TW" altLang="en-US">
                          <a:latin typeface="Cambria Math"/>
                        </a:rPr>
                        <m:t>+</m:t>
                      </m:r>
                      <m:sSup>
                        <m:sSupPr>
                          <m:ctrlPr>
                            <a:rPr lang="zh-TW" altLang="en-US" i="1">
                              <a:latin typeface="Cambria Math"/>
                            </a:rPr>
                          </m:ctrlPr>
                        </m:sSupPr>
                        <m:e>
                          <m:r>
                            <m:rPr>
                              <m:sty m:val="p"/>
                            </m:rPr>
                            <a:rPr lang="zh-TW" altLang="en-US">
                              <a:latin typeface="Cambria Math"/>
                            </a:rPr>
                            <m:t>dz</m:t>
                          </m:r>
                        </m:e>
                        <m:sup>
                          <m:r>
                            <a:rPr lang="zh-TW" altLang="en-US">
                              <a:latin typeface="Cambria Math"/>
                            </a:rPr>
                            <m:t>2</m:t>
                          </m:r>
                        </m:sup>
                      </m:sSup>
                    </m:oMath>
                  </m:oMathPara>
                </a14:m>
                <a:endParaRPr lang="zh-TW" altLang="en-US" dirty="0"/>
              </a:p>
              <a:p>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Then, redefining </a:t>
                </a:r>
                <a14:m>
                  <m:oMath xmlns:m="http://schemas.openxmlformats.org/officeDocument/2006/math">
                    <m:r>
                      <a:rPr lang="zh-TW" altLang="en-US" i="1">
                        <a:latin typeface="Cambria Math"/>
                      </a:rPr>
                      <m:t>𝑑</m:t>
                    </m:r>
                    <m:d>
                      <m:dPr>
                        <m:begChr m:val="["/>
                        <m:endChr m:val="]"/>
                        <m:ctrlPr>
                          <a:rPr lang="zh-TW" altLang="en-US" i="1">
                            <a:latin typeface="Cambria Math"/>
                          </a:rPr>
                        </m:ctrlPr>
                      </m:dPr>
                      <m:e>
                        <m:r>
                          <m:rPr>
                            <m:sty m:val="p"/>
                          </m:rPr>
                          <a:rPr lang="zh-TW" altLang="en-US">
                            <a:latin typeface="Cambria Math"/>
                          </a:rPr>
                          <m:t>Rϕ</m:t>
                        </m:r>
                      </m:e>
                    </m:d>
                    <m:r>
                      <a:rPr lang="en-US" altLang="zh-TW" b="0" i="0" smtClean="0">
                        <a:latin typeface="Cambria Math"/>
                      </a:rPr>
                      <m:t>→</m:t>
                    </m:r>
                    <m:r>
                      <m:rPr>
                        <m:sty m:val="p"/>
                      </m:rPr>
                      <a:rPr lang="en-US" altLang="zh-TW" b="0" i="0" smtClean="0">
                        <a:latin typeface="Cambria Math"/>
                      </a:rPr>
                      <m:t>dx</m:t>
                    </m:r>
                    <m:r>
                      <a:rPr lang="en-US" altLang="zh-TW" b="0" i="0" smtClean="0">
                        <a:latin typeface="Cambria Math"/>
                      </a:rPr>
                      <m:t>;</m:t>
                    </m:r>
                    <m:r>
                      <m:rPr>
                        <m:sty m:val="p"/>
                      </m:rPr>
                      <a:rPr lang="en-US" altLang="zh-TW" b="0" i="0" smtClean="0">
                        <a:latin typeface="Cambria Math"/>
                      </a:rPr>
                      <m:t>dz</m:t>
                    </m:r>
                    <m:r>
                      <a:rPr lang="en-US" altLang="zh-TW" b="0" i="0" smtClean="0">
                        <a:latin typeface="Cambria Math"/>
                      </a:rPr>
                      <m:t>→</m:t>
                    </m:r>
                    <m:r>
                      <m:rPr>
                        <m:sty m:val="p"/>
                      </m:rPr>
                      <a:rPr lang="en-US" altLang="zh-TW" b="0" i="0" smtClean="0">
                        <a:latin typeface="Cambria Math"/>
                      </a:rPr>
                      <m:t>dy</m:t>
                    </m:r>
                  </m:oMath>
                </a14:m>
                <a:r>
                  <a:rPr lang="en-US" altLang="zh-TW" dirty="0" smtClean="0">
                    <a:latin typeface="Cambria Math" pitchFamily="18" charset="0"/>
                    <a:ea typeface="Cambria Math" pitchFamily="18" charset="0"/>
                  </a:rPr>
                  <a:t>,</a:t>
                </a:r>
                <a:r>
                  <a:rPr lang="zh-TW" altLang="en-US" dirty="0">
                    <a:latin typeface="Cambria Math" pitchFamily="18" charset="0"/>
                    <a:ea typeface="Cambria Math" pitchFamily="18" charset="0"/>
                  </a:rPr>
                  <a:t> </a:t>
                </a:r>
                <a:r>
                  <a:rPr lang="en-US" altLang="zh-TW" dirty="0" smtClean="0">
                    <a:latin typeface="Cambria Math" pitchFamily="18" charset="0"/>
                    <a:ea typeface="Cambria Math" pitchFamily="18" charset="0"/>
                  </a:rPr>
                  <a:t>we retain </a:t>
                </a:r>
                <a14:m>
                  <m:oMath xmlns:m="http://schemas.openxmlformats.org/officeDocument/2006/math">
                    <m:sSup>
                      <m:sSupPr>
                        <m:ctrlPr>
                          <a:rPr lang="zh-TW" altLang="en-US" i="1">
                            <a:latin typeface="Cambria Math"/>
                          </a:rPr>
                        </m:ctrlPr>
                      </m:sSupPr>
                      <m:e>
                        <m:r>
                          <m:rPr>
                            <m:sty m:val="p"/>
                          </m:rPr>
                          <a:rPr lang="zh-TW" altLang="en-US">
                            <a:latin typeface="Cambria Math"/>
                          </a:rPr>
                          <m:t>dh</m:t>
                        </m:r>
                      </m:e>
                      <m:sup>
                        <m:r>
                          <a:rPr lang="zh-TW" altLang="en-US">
                            <a:latin typeface="Cambria Math"/>
                          </a:rPr>
                          <m:t>2</m:t>
                        </m:r>
                      </m:sup>
                    </m:sSup>
                    <m:r>
                      <a:rPr lang="zh-TW" altLang="en-US">
                        <a:latin typeface="Cambria Math"/>
                      </a:rPr>
                      <m:t>=</m:t>
                    </m:r>
                    <m:sSup>
                      <m:sSupPr>
                        <m:ctrlPr>
                          <a:rPr lang="zh-TW" altLang="en-US" i="1">
                            <a:latin typeface="Cambria Math"/>
                          </a:rPr>
                        </m:ctrlPr>
                      </m:sSupPr>
                      <m:e>
                        <m:r>
                          <m:rPr>
                            <m:sty m:val="p"/>
                          </m:rPr>
                          <a:rPr lang="zh-TW" altLang="en-US">
                            <a:latin typeface="Cambria Math"/>
                          </a:rPr>
                          <m:t>dx</m:t>
                        </m:r>
                      </m:e>
                      <m:sup>
                        <m:r>
                          <a:rPr lang="zh-TW" altLang="en-US">
                            <a:latin typeface="Cambria Math"/>
                          </a:rPr>
                          <m:t>2</m:t>
                        </m:r>
                      </m:sup>
                    </m:sSup>
                    <m:r>
                      <a:rPr lang="zh-TW" altLang="en-US">
                        <a:latin typeface="Cambria Math"/>
                      </a:rPr>
                      <m:t>+</m:t>
                    </m:r>
                    <m:sSup>
                      <m:sSupPr>
                        <m:ctrlPr>
                          <a:rPr lang="zh-TW" altLang="en-US" i="1">
                            <a:latin typeface="Cambria Math"/>
                          </a:rPr>
                        </m:ctrlPr>
                      </m:sSupPr>
                      <m:e>
                        <m:r>
                          <m:rPr>
                            <m:sty m:val="p"/>
                          </m:rPr>
                          <a:rPr lang="zh-TW" altLang="en-US">
                            <a:latin typeface="Cambria Math"/>
                          </a:rPr>
                          <m:t>dy</m:t>
                        </m:r>
                      </m:e>
                      <m:sup>
                        <m:r>
                          <a:rPr lang="zh-TW" altLang="en-US">
                            <a:latin typeface="Cambria Math"/>
                          </a:rPr>
                          <m:t>2</m:t>
                        </m:r>
                      </m:sup>
                    </m:sSup>
                  </m:oMath>
                </a14:m>
                <a:endParaRPr lang="zh-TW" altLang="en-US" dirty="0"/>
              </a:p>
              <a:p>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Therefore, the surface of a cylinder is flat!</a:t>
                </a:r>
              </a:p>
            </p:txBody>
          </p:sp>
        </mc:Choice>
        <mc:Fallback xmlns="">
          <p:sp>
            <p:nvSpPr>
              <p:cNvPr id="6" name="TextBox 5"/>
              <p:cNvSpPr txBox="1">
                <a:spLocks noRot="1" noChangeAspect="1" noMove="1" noResize="1" noEditPoints="1" noAdjustHandles="1" noChangeArrowheads="1" noChangeShapeType="1" noTextEdit="1"/>
              </p:cNvSpPr>
              <p:nvPr/>
            </p:nvSpPr>
            <p:spPr>
              <a:xfrm>
                <a:off x="650789" y="3295336"/>
                <a:ext cx="4992130" cy="2308324"/>
              </a:xfrm>
              <a:prstGeom prst="rect">
                <a:avLst/>
              </a:prstGeom>
              <a:blipFill rotWithShape="1">
                <a:blip r:embed="rId3"/>
                <a:stretch>
                  <a:fillRect l="-1099" t="-1587" r="-122" b="-3175"/>
                </a:stretch>
              </a:blipFill>
            </p:spPr>
            <p:txBody>
              <a:bodyPr/>
              <a:lstStyle/>
              <a:p>
                <a:r>
                  <a:rPr lang="zh-TW" altLang="en-US">
                    <a:noFill/>
                  </a:rPr>
                  <a:t> </a:t>
                </a:r>
              </a:p>
            </p:txBody>
          </p:sp>
        </mc:Fallback>
      </mc:AlternateContent>
      <p:sp>
        <p:nvSpPr>
          <p:cNvPr id="10" name="TextBox 9"/>
          <p:cNvSpPr txBox="1"/>
          <p:nvPr/>
        </p:nvSpPr>
        <p:spPr>
          <a:xfrm>
            <a:off x="2907956" y="2830515"/>
            <a:ext cx="5892093" cy="276999"/>
          </a:xfrm>
          <a:prstGeom prst="rect">
            <a:avLst/>
          </a:prstGeom>
          <a:noFill/>
        </p:spPr>
        <p:txBody>
          <a:bodyPr wrap="square" rtlCol="0">
            <a:spAutoFit/>
          </a:bodyPr>
          <a:lstStyle/>
          <a:p>
            <a:r>
              <a:rPr lang="en-US" altLang="zh-TW" sz="1200" i="1" dirty="0" smtClean="0">
                <a:latin typeface="Cambria Math"/>
              </a:rPr>
              <a:t>To determine if there is a global transform between the two, review the section in 6.2.4 </a:t>
            </a:r>
            <a:endParaRPr lang="en-US" altLang="zh-TW" sz="1200" dirty="0" smtClean="0">
              <a:latin typeface="Cambria Math" pitchFamily="18" charset="0"/>
              <a:ea typeface="Cambria Math" pitchFamily="18" charset="0"/>
            </a:endParaRPr>
          </a:p>
        </p:txBody>
      </p:sp>
    </p:spTree>
    <p:extLst>
      <p:ext uri="{BB962C8B-B14F-4D97-AF65-F5344CB8AC3E}">
        <p14:creationId xmlns:p14="http://schemas.microsoft.com/office/powerpoint/2010/main" val="1646766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a:t>What does it mean to be curved?</a:t>
            </a:r>
            <a:endParaRPr lang="zh-TW" altLang="en-US" dirty="0"/>
          </a:p>
        </p:txBody>
      </p:sp>
      <mc:AlternateContent xmlns:mc="http://schemas.openxmlformats.org/markup-compatibility/2006" xmlns:a14="http://schemas.microsoft.com/office/drawing/2010/main">
        <mc:Choice Requires="a14">
          <p:sp>
            <p:nvSpPr>
              <p:cNvPr id="4" name="Rectangle 3"/>
              <p:cNvSpPr/>
              <p:nvPr/>
            </p:nvSpPr>
            <p:spPr>
              <a:xfrm>
                <a:off x="329515" y="1212156"/>
                <a:ext cx="8476734" cy="2031325"/>
              </a:xfrm>
              <a:prstGeom prst="rect">
                <a:avLst/>
              </a:prstGeom>
            </p:spPr>
            <p:txBody>
              <a:bodyPr wrap="square">
                <a:spAutoFit/>
              </a:bodyPr>
              <a:lstStyle/>
              <a:p>
                <a:r>
                  <a:rPr lang="en-US" altLang="zh-TW" i="1" dirty="0">
                    <a:latin typeface="Cambria Math"/>
                  </a:rPr>
                  <a:t>For the surface of a </a:t>
                </a:r>
                <a:r>
                  <a:rPr lang="en-US" altLang="zh-TW" i="1" dirty="0" smtClean="0">
                    <a:latin typeface="Cambria Math"/>
                  </a:rPr>
                  <a:t>sphere, </a:t>
                </a:r>
                <a:endParaRPr lang="en-US" altLang="zh-TW" i="1" dirty="0">
                  <a:latin typeface="Cambria Math"/>
                </a:endParaRPr>
              </a:p>
              <a:p>
                <a:endParaRPr lang="en-US" altLang="zh-TW" i="1" dirty="0">
                  <a:latin typeface="Cambria Math"/>
                </a:endParaRPr>
              </a:p>
              <a:p>
                <a:pPr/>
                <a14:m>
                  <m:oMathPara xmlns:m="http://schemas.openxmlformats.org/officeDocument/2006/math">
                    <m:oMathParaPr>
                      <m:jc m:val="centerGroup"/>
                    </m:oMathParaPr>
                    <m:oMath xmlns:m="http://schemas.openxmlformats.org/officeDocument/2006/math">
                      <m:sSup>
                        <m:sSupPr>
                          <m:ctrlPr>
                            <a:rPr lang="zh-TW" altLang="en-US" i="1">
                              <a:latin typeface="Cambria Math"/>
                            </a:rPr>
                          </m:ctrlPr>
                        </m:sSupPr>
                        <m:e>
                          <m:r>
                            <m:rPr>
                              <m:sty m:val="p"/>
                            </m:rPr>
                            <a:rPr lang="zh-TW" altLang="en-US">
                              <a:latin typeface="Cambria Math"/>
                            </a:rPr>
                            <m:t>dh</m:t>
                          </m:r>
                        </m:e>
                        <m:sup>
                          <m:r>
                            <a:rPr lang="zh-TW" altLang="en-US">
                              <a:latin typeface="Cambria Math"/>
                            </a:rPr>
                            <m:t>2</m:t>
                          </m:r>
                        </m:sup>
                      </m:sSup>
                      <m:r>
                        <a:rPr lang="zh-TW" altLang="en-US">
                          <a:latin typeface="Cambria Math"/>
                        </a:rPr>
                        <m:t>=</m:t>
                      </m:r>
                      <m:sSup>
                        <m:sSupPr>
                          <m:ctrlPr>
                            <a:rPr lang="zh-TW" altLang="en-US" i="1">
                              <a:latin typeface="Cambria Math"/>
                            </a:rPr>
                          </m:ctrlPr>
                        </m:sSupPr>
                        <m:e>
                          <m:r>
                            <a:rPr lang="zh-TW" altLang="en-US" i="1">
                              <a:latin typeface="Cambria Math"/>
                            </a:rPr>
                            <m:t>𝑟</m:t>
                          </m:r>
                        </m:e>
                        <m:sup>
                          <m:r>
                            <a:rPr lang="zh-TW" altLang="en-US">
                              <a:latin typeface="Cambria Math"/>
                            </a:rPr>
                            <m:t>2</m:t>
                          </m:r>
                        </m:sup>
                      </m:sSup>
                      <m:r>
                        <a:rPr lang="zh-TW" altLang="en-US">
                          <a:latin typeface="Cambria Math"/>
                        </a:rPr>
                        <m:t>⁢</m:t>
                      </m:r>
                      <m:sSup>
                        <m:sSupPr>
                          <m:ctrlPr>
                            <a:rPr lang="zh-TW" altLang="en-US" i="1">
                              <a:latin typeface="Cambria Math"/>
                            </a:rPr>
                          </m:ctrlPr>
                        </m:sSupPr>
                        <m:e>
                          <m:r>
                            <m:rPr>
                              <m:sty m:val="p"/>
                            </m:rPr>
                            <a:rPr lang="zh-TW" altLang="en-US">
                              <a:latin typeface="Cambria Math"/>
                            </a:rPr>
                            <m:t>dθ</m:t>
                          </m:r>
                        </m:e>
                        <m:sup>
                          <m:r>
                            <a:rPr lang="zh-TW" altLang="en-US">
                              <a:latin typeface="Cambria Math"/>
                            </a:rPr>
                            <m:t>2</m:t>
                          </m:r>
                        </m:sup>
                      </m:sSup>
                      <m:r>
                        <a:rPr lang="zh-TW" altLang="en-US">
                          <a:latin typeface="Cambria Math"/>
                        </a:rPr>
                        <m:t>+</m:t>
                      </m:r>
                      <m:sSup>
                        <m:sSupPr>
                          <m:ctrlPr>
                            <a:rPr lang="zh-TW" altLang="en-US" i="1">
                              <a:latin typeface="Cambria Math"/>
                            </a:rPr>
                          </m:ctrlPr>
                        </m:sSupPr>
                        <m:e>
                          <m:r>
                            <a:rPr lang="zh-TW" altLang="en-US" i="1">
                              <a:latin typeface="Cambria Math"/>
                            </a:rPr>
                            <m:t>𝑟</m:t>
                          </m:r>
                        </m:e>
                        <m:sup>
                          <m:r>
                            <a:rPr lang="zh-TW" altLang="en-US">
                              <a:latin typeface="Cambria Math"/>
                            </a:rPr>
                            <m:t>2</m:t>
                          </m:r>
                        </m:sup>
                      </m:sSup>
                      <m:r>
                        <a:rPr lang="zh-TW" altLang="en-US">
                          <a:latin typeface="Cambria Math"/>
                        </a:rPr>
                        <m:t>⁢</m:t>
                      </m:r>
                      <m:sSup>
                        <m:sSupPr>
                          <m:ctrlPr>
                            <a:rPr lang="zh-TW" altLang="en-US" i="1">
                              <a:latin typeface="Cambria Math"/>
                            </a:rPr>
                          </m:ctrlPr>
                        </m:sSupPr>
                        <m:e>
                          <m:r>
                            <m:rPr>
                              <m:sty m:val="p"/>
                            </m:rPr>
                            <a:rPr lang="zh-TW" altLang="en-US">
                              <a:latin typeface="Cambria Math"/>
                            </a:rPr>
                            <m:t>sin</m:t>
                          </m:r>
                        </m:e>
                        <m:sup>
                          <m:r>
                            <a:rPr lang="zh-TW" altLang="en-US">
                              <a:latin typeface="Cambria Math"/>
                            </a:rPr>
                            <m:t>2</m:t>
                          </m:r>
                        </m:sup>
                      </m:sSup>
                      <m:r>
                        <a:rPr lang="zh-TW" altLang="en-US">
                          <a:latin typeface="Cambria Math"/>
                        </a:rPr>
                        <m:t>⁢</m:t>
                      </m:r>
                      <m:r>
                        <a:rPr lang="zh-TW" altLang="en-US" i="1">
                          <a:latin typeface="Cambria Math"/>
                        </a:rPr>
                        <m:t>𝜃</m:t>
                      </m:r>
                      <m:r>
                        <a:rPr lang="zh-TW" altLang="en-US">
                          <a:latin typeface="Cambria Math"/>
                        </a:rPr>
                        <m:t>⁢</m:t>
                      </m:r>
                      <m:sSup>
                        <m:sSupPr>
                          <m:ctrlPr>
                            <a:rPr lang="zh-TW" altLang="en-US" i="1">
                              <a:latin typeface="Cambria Math"/>
                            </a:rPr>
                          </m:ctrlPr>
                        </m:sSupPr>
                        <m:e>
                          <m:r>
                            <m:rPr>
                              <m:sty m:val="p"/>
                            </m:rPr>
                            <a:rPr lang="zh-TW" altLang="en-US">
                              <a:latin typeface="Cambria Math"/>
                            </a:rPr>
                            <m:t>dϕ</m:t>
                          </m:r>
                        </m:e>
                        <m:sup>
                          <m:r>
                            <a:rPr lang="zh-TW" altLang="en-US">
                              <a:latin typeface="Cambria Math"/>
                            </a:rPr>
                            <m:t>2</m:t>
                          </m:r>
                        </m:sup>
                      </m:sSup>
                    </m:oMath>
                  </m:oMathPara>
                </a14:m>
                <a:endParaRPr lang="zh-TW" altLang="en-US" dirty="0"/>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We find it is impossible to find a global transform to retain </a:t>
                </a:r>
                <a14:m>
                  <m:oMath xmlns:m="http://schemas.openxmlformats.org/officeDocument/2006/math">
                    <m:sSup>
                      <m:sSupPr>
                        <m:ctrlPr>
                          <a:rPr lang="zh-TW" altLang="en-US" i="1">
                            <a:latin typeface="Cambria Math"/>
                          </a:rPr>
                        </m:ctrlPr>
                      </m:sSupPr>
                      <m:e>
                        <m:r>
                          <m:rPr>
                            <m:sty m:val="p"/>
                          </m:rPr>
                          <a:rPr lang="zh-TW" altLang="en-US">
                            <a:latin typeface="Cambria Math"/>
                          </a:rPr>
                          <m:t>dh</m:t>
                        </m:r>
                      </m:e>
                      <m:sup>
                        <m:r>
                          <a:rPr lang="zh-TW" altLang="en-US">
                            <a:latin typeface="Cambria Math"/>
                          </a:rPr>
                          <m:t>2</m:t>
                        </m:r>
                      </m:sup>
                    </m:sSup>
                    <m:r>
                      <a:rPr lang="zh-TW" altLang="en-US">
                        <a:latin typeface="Cambria Math"/>
                      </a:rPr>
                      <m:t>=</m:t>
                    </m:r>
                    <m:sSup>
                      <m:sSupPr>
                        <m:ctrlPr>
                          <a:rPr lang="zh-TW" altLang="en-US" i="1">
                            <a:latin typeface="Cambria Math"/>
                          </a:rPr>
                        </m:ctrlPr>
                      </m:sSupPr>
                      <m:e>
                        <m:r>
                          <m:rPr>
                            <m:sty m:val="p"/>
                          </m:rPr>
                          <a:rPr lang="zh-TW" altLang="en-US">
                            <a:latin typeface="Cambria Math"/>
                          </a:rPr>
                          <m:t>dx</m:t>
                        </m:r>
                      </m:e>
                      <m:sup>
                        <m:r>
                          <a:rPr lang="zh-TW" altLang="en-US">
                            <a:latin typeface="Cambria Math"/>
                          </a:rPr>
                          <m:t>2</m:t>
                        </m:r>
                      </m:sup>
                    </m:sSup>
                    <m:r>
                      <a:rPr lang="zh-TW" altLang="en-US">
                        <a:latin typeface="Cambria Math"/>
                      </a:rPr>
                      <m:t>+</m:t>
                    </m:r>
                    <m:sSup>
                      <m:sSupPr>
                        <m:ctrlPr>
                          <a:rPr lang="zh-TW" altLang="en-US" i="1">
                            <a:latin typeface="Cambria Math"/>
                          </a:rPr>
                        </m:ctrlPr>
                      </m:sSupPr>
                      <m:e>
                        <m:r>
                          <m:rPr>
                            <m:sty m:val="p"/>
                          </m:rPr>
                          <a:rPr lang="zh-TW" altLang="en-US">
                            <a:latin typeface="Cambria Math"/>
                          </a:rPr>
                          <m:t>dy</m:t>
                        </m:r>
                      </m:e>
                      <m:sup>
                        <m:r>
                          <a:rPr lang="zh-TW" altLang="en-US">
                            <a:latin typeface="Cambria Math"/>
                          </a:rPr>
                          <m:t>2</m:t>
                        </m:r>
                      </m:sup>
                    </m:sSup>
                  </m:oMath>
                </a14:m>
                <a:endParaRPr lang="zh-TW" altLang="en-US" dirty="0"/>
              </a:p>
              <a:p>
                <a:endParaRPr lang="en-US" altLang="zh-TW" dirty="0">
                  <a:latin typeface="Cambria Math" pitchFamily="18" charset="0"/>
                  <a:ea typeface="Cambria Math" pitchFamily="18" charset="0"/>
                </a:endParaRPr>
              </a:p>
              <a:p>
                <a:r>
                  <a:rPr lang="en-US" altLang="zh-TW" dirty="0">
                    <a:latin typeface="Cambria Math" pitchFamily="18" charset="0"/>
                    <a:ea typeface="Cambria Math" pitchFamily="18" charset="0"/>
                  </a:rPr>
                  <a:t>Therefore, the surface of a </a:t>
                </a:r>
                <a:r>
                  <a:rPr lang="en-US" altLang="zh-TW" dirty="0" smtClean="0">
                    <a:latin typeface="Cambria Math" pitchFamily="18" charset="0"/>
                    <a:ea typeface="Cambria Math" pitchFamily="18" charset="0"/>
                  </a:rPr>
                  <a:t>sphere is curved!</a:t>
                </a:r>
                <a:endParaRPr lang="en-US" altLang="zh-TW" dirty="0">
                  <a:latin typeface="Cambria Math" pitchFamily="18" charset="0"/>
                  <a:ea typeface="Cambria Math"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29515" y="1212156"/>
                <a:ext cx="8476734" cy="2031325"/>
              </a:xfrm>
              <a:prstGeom prst="rect">
                <a:avLst/>
              </a:prstGeom>
              <a:blipFill rotWithShape="1">
                <a:blip r:embed="rId2"/>
                <a:stretch>
                  <a:fillRect l="-575" t="-1802" b="-3604"/>
                </a:stretch>
              </a:blipFill>
            </p:spPr>
            <p:txBody>
              <a:bodyPr/>
              <a:lstStyle/>
              <a:p>
                <a:r>
                  <a:rPr lang="zh-TW" altLang="en-US">
                    <a:noFill/>
                  </a:rPr>
                  <a:t> </a:t>
                </a:r>
              </a:p>
            </p:txBody>
          </p:sp>
        </mc:Fallback>
      </mc:AlternateContent>
      <p:sp>
        <p:nvSpPr>
          <p:cNvPr id="6" name="TextBox 5"/>
          <p:cNvSpPr txBox="1"/>
          <p:nvPr/>
        </p:nvSpPr>
        <p:spPr>
          <a:xfrm>
            <a:off x="4654378" y="3304567"/>
            <a:ext cx="4390768" cy="2862322"/>
          </a:xfrm>
          <a:prstGeom prst="rect">
            <a:avLst/>
          </a:prstGeom>
          <a:noFill/>
        </p:spPr>
        <p:txBody>
          <a:bodyPr wrap="square" rtlCol="0">
            <a:spAutoFit/>
          </a:bodyPr>
          <a:lstStyle/>
          <a:p>
            <a:r>
              <a:rPr lang="en-US" altLang="zh-TW" dirty="0" smtClean="0">
                <a:latin typeface="Cambria Math" pitchFamily="18" charset="0"/>
                <a:ea typeface="Cambria Math" pitchFamily="18" charset="0"/>
              </a:rPr>
              <a:t>Another way is to consider the figure on the left:</a:t>
            </a: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At the equator, there are two parallel lines (since both are at right angles to the equator).</a:t>
            </a: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However, extending them and one finds that they meet at the pole! They are no longer parallel!</a:t>
            </a:r>
            <a:endParaRPr lang="zh-TW" altLang="en-US" dirty="0" smtClean="0">
              <a:latin typeface="Cambria Math" pitchFamily="18" charset="0"/>
              <a:ea typeface="Cambria Math" pitchFamily="18" charset="0"/>
            </a:endParaRPr>
          </a:p>
        </p:txBody>
      </p:sp>
      <p:pic>
        <p:nvPicPr>
          <p:cNvPr id="4098" name="Picture 2" descr="G:\Desktop\Black Hole Astrophysics\Textbook circle\08 Ch 6.5.2.&amp;6.6.2.2&amp;7.1~7.3\Triangles_(spherical_geometry)_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515" y="3315188"/>
            <a:ext cx="4115485" cy="338411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V="1">
            <a:off x="1853514" y="5695950"/>
            <a:ext cx="12356" cy="30943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24981" y="5310188"/>
            <a:ext cx="12356" cy="26682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874108" y="5093872"/>
            <a:ext cx="12356" cy="25537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914590" y="4441510"/>
            <a:ext cx="15446" cy="24717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959834" y="3957638"/>
            <a:ext cx="16636" cy="18669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759684" y="4705350"/>
            <a:ext cx="95185" cy="23050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1033528" y="4236244"/>
            <a:ext cx="159478" cy="20526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1445419" y="3857625"/>
            <a:ext cx="171450" cy="13193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2029377" y="3421857"/>
            <a:ext cx="28996" cy="21765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2027377" y="3553099"/>
            <a:ext cx="213550" cy="852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788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A connection to Gravity</a:t>
            </a:r>
            <a:endParaRPr lang="zh-TW" altLang="en-US" dirty="0"/>
          </a:p>
        </p:txBody>
      </p:sp>
      <p:pic>
        <p:nvPicPr>
          <p:cNvPr id="3" name="Picture 2" descr="G:\Desktop\Black Hole Astrophysics\Textbook circle\08 Ch 6.5.2.&amp;6.6.2.2&amp;7.1~7.3\Triangles_(spherical_geometry)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655" y="2040199"/>
            <a:ext cx="5708822" cy="46943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3655" y="1032979"/>
            <a:ext cx="8537121"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Before we continue, one interesting thing to note here is that although the Earth as a whole is a curved a surface. But we never draw town maps as if they were on a curved surface.</a:t>
            </a:r>
            <a:endParaRPr lang="zh-TW" altLang="en-US" dirty="0" smtClean="0">
              <a:latin typeface="Cambria Math" pitchFamily="18" charset="0"/>
              <a:ea typeface="Cambria Math" pitchFamily="18" charset="0"/>
            </a:endParaRPr>
          </a:p>
        </p:txBody>
      </p:sp>
      <p:sp>
        <p:nvSpPr>
          <p:cNvPr id="5" name="TextBox 4"/>
          <p:cNvSpPr txBox="1"/>
          <p:nvPr/>
        </p:nvSpPr>
        <p:spPr>
          <a:xfrm>
            <a:off x="6259172" y="1816266"/>
            <a:ext cx="2742215" cy="1200329"/>
          </a:xfrm>
          <a:prstGeom prst="rect">
            <a:avLst/>
          </a:prstGeom>
          <a:noFill/>
        </p:spPr>
        <p:txBody>
          <a:bodyPr wrap="square" rtlCol="0">
            <a:spAutoFit/>
          </a:bodyPr>
          <a:lstStyle/>
          <a:p>
            <a:r>
              <a:rPr lang="en-US" altLang="zh-TW" dirty="0" smtClean="0">
                <a:latin typeface="Cambria Math" pitchFamily="18" charset="0"/>
                <a:ea typeface="Cambria Math" pitchFamily="18" charset="0"/>
              </a:rPr>
              <a:t>What this means is that locally, a small patch of the sphere looks more or less flat!</a:t>
            </a:r>
            <a:endParaRPr lang="zh-TW" altLang="en-US" dirty="0" smtClean="0">
              <a:latin typeface="Cambria Math" pitchFamily="18" charset="0"/>
              <a:ea typeface="Cambria Math" pitchFamily="18" charset="0"/>
            </a:endParaRPr>
          </a:p>
        </p:txBody>
      </p:sp>
      <p:sp>
        <p:nvSpPr>
          <p:cNvPr id="6" name="TextBox 5"/>
          <p:cNvSpPr txBox="1"/>
          <p:nvPr/>
        </p:nvSpPr>
        <p:spPr>
          <a:xfrm>
            <a:off x="6259172" y="3202262"/>
            <a:ext cx="2742215" cy="3416320"/>
          </a:xfrm>
          <a:prstGeom prst="rect">
            <a:avLst/>
          </a:prstGeom>
          <a:noFill/>
        </p:spPr>
        <p:txBody>
          <a:bodyPr wrap="square" rtlCol="0">
            <a:spAutoFit/>
          </a:bodyPr>
          <a:lstStyle/>
          <a:p>
            <a:r>
              <a:rPr lang="en-US" altLang="zh-TW" dirty="0" smtClean="0">
                <a:latin typeface="Cambria Math" pitchFamily="18" charset="0"/>
                <a:ea typeface="Cambria Math" pitchFamily="18" charset="0"/>
              </a:rPr>
              <a:t>Recall that a few slides ago, we said that </a:t>
            </a:r>
            <a:r>
              <a:rPr lang="en-US" altLang="zh-TW" dirty="0" err="1" smtClean="0">
                <a:latin typeface="Cambria Math" pitchFamily="18" charset="0"/>
                <a:ea typeface="Cambria Math" pitchFamily="18" charset="0"/>
              </a:rPr>
              <a:t>spacetime</a:t>
            </a:r>
            <a:r>
              <a:rPr lang="en-US" altLang="zh-TW" dirty="0" smtClean="0">
                <a:latin typeface="Cambria Math" pitchFamily="18" charset="0"/>
                <a:ea typeface="Cambria Math" pitchFamily="18" charset="0"/>
              </a:rPr>
              <a:t> is curved by matter, but as we have also shown, locally, we can still find some frame that looks follows the </a:t>
            </a:r>
            <a:r>
              <a:rPr lang="en-US" altLang="zh-TW" dirty="0" err="1" smtClean="0">
                <a:latin typeface="Cambria Math" pitchFamily="18" charset="0"/>
                <a:ea typeface="Cambria Math" pitchFamily="18" charset="0"/>
              </a:rPr>
              <a:t>Minkowski</a:t>
            </a:r>
            <a:r>
              <a:rPr lang="en-US" altLang="zh-TW" dirty="0" smtClean="0">
                <a:latin typeface="Cambria Math" pitchFamily="18" charset="0"/>
                <a:ea typeface="Cambria Math" pitchFamily="18" charset="0"/>
              </a:rPr>
              <a:t> metric. Thus, gravity also has the similar property of being locally flat but globally curved!</a:t>
            </a:r>
            <a:endParaRPr lang="zh-TW" altLang="en-US" dirty="0" smtClean="0">
              <a:latin typeface="Cambria Math" pitchFamily="18" charset="0"/>
              <a:ea typeface="Cambria Math" pitchFamily="18" charset="0"/>
            </a:endParaRPr>
          </a:p>
        </p:txBody>
      </p:sp>
    </p:spTree>
    <p:extLst>
      <p:ext uri="{BB962C8B-B14F-4D97-AF65-F5344CB8AC3E}">
        <p14:creationId xmlns:p14="http://schemas.microsoft.com/office/powerpoint/2010/main" val="1783218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sz="3600" dirty="0"/>
              <a:t>How do we test curvature more precisely?</a:t>
            </a:r>
            <a:endParaRPr lang="zh-TW" altLang="en-US" sz="3600" dirty="0"/>
          </a:p>
        </p:txBody>
      </p:sp>
      <p:sp>
        <p:nvSpPr>
          <p:cNvPr id="3" name="TextBox 2"/>
          <p:cNvSpPr txBox="1"/>
          <p:nvPr/>
        </p:nvSpPr>
        <p:spPr>
          <a:xfrm>
            <a:off x="626076" y="1210962"/>
            <a:ext cx="7796471" cy="1477328"/>
          </a:xfrm>
          <a:prstGeom prst="rect">
            <a:avLst/>
          </a:prstGeom>
          <a:noFill/>
        </p:spPr>
        <p:txBody>
          <a:bodyPr wrap="square" rtlCol="0">
            <a:spAutoFit/>
          </a:bodyPr>
          <a:lstStyle/>
          <a:p>
            <a:r>
              <a:rPr lang="en-US" altLang="zh-TW" dirty="0" smtClean="0">
                <a:latin typeface="Cambria Math" pitchFamily="18" charset="0"/>
                <a:ea typeface="Cambria Math" pitchFamily="18" charset="0"/>
              </a:rPr>
              <a:t>Although illustrative, but for higher dimensions it wouldn’t be trivial to “see” if two initially parallel lines remain parallel or even try to do global transformations on them. Therefore, to treat higher dimension spaces, we use the method introduced by Georg Friedrich Bernhard Riemann in the mid 1800s – to compute the Riemann tensor.</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4" name="TextBox 3"/>
              <p:cNvSpPr txBox="1"/>
              <p:nvPr/>
            </p:nvSpPr>
            <p:spPr>
              <a:xfrm>
                <a:off x="626076" y="2850291"/>
                <a:ext cx="7796471" cy="2044791"/>
              </a:xfrm>
              <a:prstGeom prst="rect">
                <a:avLst/>
              </a:prstGeom>
              <a:noFill/>
            </p:spPr>
            <p:txBody>
              <a:bodyPr wrap="square" rtlCol="0">
                <a:spAutoFit/>
              </a:bodyPr>
              <a:lstStyle/>
              <a:p>
                <a:r>
                  <a:rPr lang="en-US" altLang="zh-TW" dirty="0" smtClean="0">
                    <a:latin typeface="Cambria Math" pitchFamily="18" charset="0"/>
                    <a:ea typeface="Cambria Math" pitchFamily="18" charset="0"/>
                  </a:rPr>
                  <a:t>Recall that in Calculus, we learned that for a 1D function f(x), </a:t>
                </a: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The first derivative </a:t>
                </a:r>
                <a14:m>
                  <m:oMath xmlns:m="http://schemas.openxmlformats.org/officeDocument/2006/math">
                    <m:f>
                      <m:fPr>
                        <m:ctrlPr>
                          <a:rPr lang="zh-TW" altLang="en-US" i="1">
                            <a:latin typeface="Cambria Math"/>
                          </a:rPr>
                        </m:ctrlPr>
                      </m:fPr>
                      <m:num>
                        <m:r>
                          <m:rPr>
                            <m:sty m:val="p"/>
                          </m:rPr>
                          <a:rPr lang="zh-TW" altLang="en-US">
                            <a:latin typeface="Cambria Math"/>
                          </a:rPr>
                          <m:t>df</m:t>
                        </m:r>
                        <m:r>
                          <a:rPr lang="zh-TW" altLang="en-US">
                            <a:latin typeface="Cambria Math"/>
                          </a:rPr>
                          <m:t>⁢</m:t>
                        </m:r>
                        <m:d>
                          <m:dPr>
                            <m:ctrlPr>
                              <a:rPr lang="zh-TW" altLang="en-US" i="1">
                                <a:latin typeface="Cambria Math"/>
                              </a:rPr>
                            </m:ctrlPr>
                          </m:dPr>
                          <m:e>
                            <m:r>
                              <a:rPr lang="zh-TW" altLang="en-US" i="1">
                                <a:latin typeface="Cambria Math"/>
                              </a:rPr>
                              <m:t>𝑥</m:t>
                            </m:r>
                          </m:e>
                        </m:d>
                      </m:num>
                      <m:den>
                        <m:r>
                          <m:rPr>
                            <m:sty m:val="p"/>
                          </m:rPr>
                          <a:rPr lang="zh-TW" altLang="en-US">
                            <a:latin typeface="Cambria Math"/>
                          </a:rPr>
                          <m:t>dx</m:t>
                        </m:r>
                      </m:den>
                    </m:f>
                  </m:oMath>
                </a14:m>
                <a:r>
                  <a:rPr lang="zh-TW" altLang="en-US" dirty="0" smtClean="0"/>
                  <a:t> </a:t>
                </a:r>
                <a:r>
                  <a:rPr lang="en-US" altLang="zh-TW" dirty="0" smtClean="0"/>
                  <a:t>gives us the slope of the function at some point, whereas the second derivative </a:t>
                </a:r>
                <a14:m>
                  <m:oMath xmlns:m="http://schemas.openxmlformats.org/officeDocument/2006/math">
                    <m:f>
                      <m:fPr>
                        <m:ctrlPr>
                          <a:rPr lang="zh-TW" altLang="en-US" i="1">
                            <a:latin typeface="Cambria Math"/>
                          </a:rPr>
                        </m:ctrlPr>
                      </m:fPr>
                      <m:num>
                        <m:r>
                          <m:rPr>
                            <m:sty m:val="p"/>
                          </m:rPr>
                          <a:rPr lang="zh-TW" altLang="en-US">
                            <a:latin typeface="Cambria Math"/>
                          </a:rPr>
                          <m:t>df</m:t>
                        </m:r>
                        <m:r>
                          <a:rPr lang="zh-TW" altLang="en-US">
                            <a:latin typeface="Cambria Math"/>
                          </a:rPr>
                          <m:t>⁢</m:t>
                        </m:r>
                        <m:sSup>
                          <m:sSupPr>
                            <m:ctrlPr>
                              <a:rPr lang="zh-TW" altLang="en-US" i="1">
                                <a:latin typeface="Cambria Math"/>
                              </a:rPr>
                            </m:ctrlPr>
                          </m:sSupPr>
                          <m:e>
                            <m:d>
                              <m:dPr>
                                <m:ctrlPr>
                                  <a:rPr lang="zh-TW" altLang="en-US" i="1">
                                    <a:latin typeface="Cambria Math"/>
                                  </a:rPr>
                                </m:ctrlPr>
                              </m:dPr>
                              <m:e>
                                <m:r>
                                  <a:rPr lang="zh-TW" altLang="en-US" i="1">
                                    <a:latin typeface="Cambria Math"/>
                                  </a:rPr>
                                  <m:t>𝑥</m:t>
                                </m:r>
                              </m:e>
                            </m:d>
                          </m:e>
                          <m:sup>
                            <m:r>
                              <a:rPr lang="zh-TW" altLang="en-US">
                                <a:latin typeface="Cambria Math"/>
                              </a:rPr>
                              <m:t>2</m:t>
                            </m:r>
                          </m:sup>
                        </m:sSup>
                      </m:num>
                      <m:den>
                        <m:sSup>
                          <m:sSupPr>
                            <m:ctrlPr>
                              <a:rPr lang="zh-TW" altLang="en-US" i="1">
                                <a:latin typeface="Cambria Math"/>
                              </a:rPr>
                            </m:ctrlPr>
                          </m:sSupPr>
                          <m:e>
                            <m:r>
                              <m:rPr>
                                <m:sty m:val="p"/>
                              </m:rPr>
                              <a:rPr lang="zh-TW" altLang="en-US">
                                <a:latin typeface="Cambria Math"/>
                              </a:rPr>
                              <m:t>dx</m:t>
                            </m:r>
                          </m:e>
                          <m:sup>
                            <m:r>
                              <a:rPr lang="zh-TW" altLang="en-US">
                                <a:latin typeface="Cambria Math"/>
                              </a:rPr>
                              <m:t>2</m:t>
                            </m:r>
                          </m:sup>
                        </m:sSup>
                      </m:den>
                    </m:f>
                  </m:oMath>
                </a14:m>
                <a:r>
                  <a:rPr lang="zh-TW" altLang="en-US" dirty="0" smtClean="0"/>
                  <a:t> </a:t>
                </a:r>
                <a:r>
                  <a:rPr lang="en-US" altLang="zh-TW" dirty="0" smtClean="0"/>
                  <a:t>gives us the curvature (concave/convex).</a:t>
                </a:r>
                <a:endParaRPr lang="zh-TW" altLang="en-US" dirty="0"/>
              </a:p>
              <a:p>
                <a:endParaRPr lang="zh-TW" altLang="en-US" dirty="0"/>
              </a:p>
              <a:p>
                <a:endParaRPr lang="zh-TW" altLang="en-US" dirty="0" smtClean="0">
                  <a:latin typeface="Cambria Math" pitchFamily="18" charset="0"/>
                  <a:ea typeface="Cambria Math"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26076" y="2850291"/>
                <a:ext cx="7796471" cy="2044791"/>
              </a:xfrm>
              <a:prstGeom prst="rect">
                <a:avLst/>
              </a:prstGeom>
              <a:blipFill rotWithShape="1">
                <a:blip r:embed="rId2"/>
                <a:stretch>
                  <a:fillRect l="-704" t="-1791"/>
                </a:stretch>
              </a:blipFill>
            </p:spPr>
            <p:txBody>
              <a:bodyPr/>
              <a:lstStyle/>
              <a:p>
                <a:r>
                  <a:rPr lang="zh-TW" altLang="en-US">
                    <a:noFill/>
                  </a:rPr>
                  <a:t> </a:t>
                </a:r>
              </a:p>
            </p:txBody>
          </p:sp>
        </mc:Fallback>
      </mc:AlternateContent>
      <p:pic>
        <p:nvPicPr>
          <p:cNvPr id="5122" name="Picture 2" descr="G:\Desktop\Black Hole Astrophysics\Textbook circle\08 Ch 6.5.2.&amp;6.6.2.2&amp;7.1~7.3\Animated_illustration_of_inflection_point.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36308" y="4520085"/>
            <a:ext cx="4762501"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382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A hell lot of terms!</a:t>
            </a:r>
            <a:endParaRPr lang="zh-TW" altLang="en-US" dirty="0"/>
          </a:p>
        </p:txBody>
      </p:sp>
      <p:sp>
        <p:nvSpPr>
          <p:cNvPr id="3" name="TextBox 2"/>
          <p:cNvSpPr txBox="1"/>
          <p:nvPr/>
        </p:nvSpPr>
        <p:spPr>
          <a:xfrm>
            <a:off x="352338" y="1110218"/>
            <a:ext cx="8397379"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To compute the Riemann tensor also requires taking second derivatives. We need to </a:t>
            </a:r>
            <a:r>
              <a:rPr lang="en-US" altLang="zh-TW" i="1" u="sng" dirty="0" smtClean="0">
                <a:latin typeface="Cambria Math" pitchFamily="18" charset="0"/>
                <a:ea typeface="Cambria Math" pitchFamily="18" charset="0"/>
              </a:rPr>
              <a:t>consider every possible second derivative </a:t>
            </a:r>
            <a:r>
              <a:rPr lang="en-US" altLang="zh-TW" dirty="0" smtClean="0">
                <a:latin typeface="Cambria Math" pitchFamily="18" charset="0"/>
                <a:ea typeface="Cambria Math" pitchFamily="18" charset="0"/>
              </a:rPr>
              <a:t>on </a:t>
            </a:r>
            <a:r>
              <a:rPr lang="en-US" altLang="zh-TW" i="1" u="sng" dirty="0" smtClean="0">
                <a:latin typeface="Cambria Math" pitchFamily="18" charset="0"/>
                <a:ea typeface="Cambria Math" pitchFamily="18" charset="0"/>
              </a:rPr>
              <a:t>each term of the metric</a:t>
            </a:r>
            <a:r>
              <a:rPr lang="en-US" altLang="zh-TW" dirty="0" smtClean="0">
                <a:latin typeface="Cambria Math" pitchFamily="18" charset="0"/>
                <a:ea typeface="Cambria Math" pitchFamily="18" charset="0"/>
              </a:rPr>
              <a:t>.</a:t>
            </a:r>
          </a:p>
        </p:txBody>
      </p:sp>
      <mc:AlternateContent xmlns:mc="http://schemas.openxmlformats.org/markup-compatibility/2006" xmlns:a14="http://schemas.microsoft.com/office/drawing/2010/main">
        <mc:Choice Requires="a14">
          <p:sp>
            <p:nvSpPr>
              <p:cNvPr id="4" name="TextBox 3"/>
              <p:cNvSpPr txBox="1"/>
              <p:nvPr/>
            </p:nvSpPr>
            <p:spPr>
              <a:xfrm>
                <a:off x="352338" y="2175620"/>
                <a:ext cx="8397379"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For N dimensional space, there are</a:t>
                </a:r>
                <a14:m>
                  <m:oMath xmlns:m="http://schemas.openxmlformats.org/officeDocument/2006/math">
                    <m:r>
                      <a:rPr lang="zh-TW" altLang="en-US" i="1">
                        <a:latin typeface="Cambria Math"/>
                      </a:rPr>
                      <m:t>𝑁</m:t>
                    </m:r>
                    <m:r>
                      <a:rPr lang="zh-TW" altLang="en-US">
                        <a:latin typeface="Cambria Math"/>
                      </a:rPr>
                      <m:t>×</m:t>
                    </m:r>
                    <m:r>
                      <a:rPr lang="zh-TW" altLang="en-US" i="1">
                        <a:latin typeface="Cambria Math"/>
                      </a:rPr>
                      <m:t>𝑁</m:t>
                    </m:r>
                  </m:oMath>
                </a14:m>
                <a:r>
                  <a:rPr lang="zh-TW" altLang="en-US" dirty="0" smtClean="0"/>
                  <a:t> </a:t>
                </a:r>
                <a:r>
                  <a:rPr lang="en-US" altLang="zh-TW" dirty="0" smtClean="0"/>
                  <a:t>possible second derivatives and also </a:t>
                </a:r>
                <a14:m>
                  <m:oMath xmlns:m="http://schemas.openxmlformats.org/officeDocument/2006/math">
                    <m:r>
                      <a:rPr lang="zh-TW" altLang="en-US" i="1">
                        <a:latin typeface="Cambria Math"/>
                      </a:rPr>
                      <m:t>𝑁</m:t>
                    </m:r>
                    <m:r>
                      <a:rPr lang="zh-TW" altLang="en-US">
                        <a:latin typeface="Cambria Math"/>
                      </a:rPr>
                      <m:t>×</m:t>
                    </m:r>
                    <m:r>
                      <a:rPr lang="zh-TW" altLang="en-US" i="1">
                        <a:latin typeface="Cambria Math"/>
                      </a:rPr>
                      <m:t>𝑁</m:t>
                    </m:r>
                  </m:oMath>
                </a14:m>
                <a:r>
                  <a:rPr lang="zh-TW" altLang="en-US" dirty="0" smtClean="0"/>
                  <a:t> </a:t>
                </a:r>
                <a:r>
                  <a:rPr lang="en-US" altLang="zh-TW" dirty="0" smtClean="0"/>
                  <a:t>terms in the metric.</a:t>
                </a:r>
                <a:endParaRPr lang="zh-TW" alt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352338" y="2175620"/>
                <a:ext cx="8397379" cy="646331"/>
              </a:xfrm>
              <a:prstGeom prst="rect">
                <a:avLst/>
              </a:prstGeom>
              <a:blipFill rotWithShape="1">
                <a:blip r:embed="rId2"/>
                <a:stretch>
                  <a:fillRect l="-654" t="-6604" b="-1415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401759" y="3006129"/>
                <a:ext cx="6483892" cy="369332"/>
              </a:xfrm>
              <a:prstGeom prst="rect">
                <a:avLst/>
              </a:prstGeom>
              <a:noFill/>
            </p:spPr>
            <p:txBody>
              <a:bodyPr wrap="square" rtlCol="0">
                <a:spAutoFit/>
              </a:bodyPr>
              <a:lstStyle/>
              <a:p>
                <a:r>
                  <a:rPr lang="en-US" altLang="zh-TW" dirty="0" smtClean="0">
                    <a:latin typeface="Cambria Math" pitchFamily="18" charset="0"/>
                    <a:ea typeface="Cambria Math" pitchFamily="18" charset="0"/>
                  </a:rPr>
                  <a:t>This amounts to </a:t>
                </a:r>
                <a14:m>
                  <m:oMath xmlns:m="http://schemas.openxmlformats.org/officeDocument/2006/math">
                    <m:sSup>
                      <m:sSupPr>
                        <m:ctrlPr>
                          <a:rPr lang="zh-TW" altLang="en-US" i="1">
                            <a:latin typeface="Cambria Math"/>
                          </a:rPr>
                        </m:ctrlPr>
                      </m:sSupPr>
                      <m:e>
                        <m:r>
                          <a:rPr lang="zh-TW" altLang="en-US" i="1">
                            <a:latin typeface="Cambria Math"/>
                          </a:rPr>
                          <m:t>𝑁</m:t>
                        </m:r>
                      </m:e>
                      <m:sup>
                        <m:r>
                          <a:rPr lang="zh-TW" altLang="en-US">
                            <a:latin typeface="Cambria Math"/>
                          </a:rPr>
                          <m:t>4</m:t>
                        </m:r>
                      </m:sup>
                    </m:sSup>
                  </m:oMath>
                </a14:m>
                <a:r>
                  <a:rPr lang="zh-TW" altLang="en-US" dirty="0" smtClean="0"/>
                  <a:t> </a:t>
                </a:r>
                <a:r>
                  <a:rPr lang="en-US" altLang="zh-TW" dirty="0" smtClean="0"/>
                  <a:t>terms for N dimensional spaces. (256 for 4D!)</a:t>
                </a:r>
                <a:endParaRPr lang="zh-TW"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401759" y="3006129"/>
                <a:ext cx="6483892" cy="369332"/>
              </a:xfrm>
              <a:prstGeom prst="rect">
                <a:avLst/>
              </a:prstGeom>
              <a:blipFill rotWithShape="1">
                <a:blip r:embed="rId3"/>
                <a:stretch>
                  <a:fillRect l="-846" t="-11475" b="-2459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322168" y="3526463"/>
                <a:ext cx="1954702" cy="11269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zh-TW" altLang="en-US" i="1">
                              <a:latin typeface="Cambria Math"/>
                            </a:rPr>
                          </m:ctrlPr>
                        </m:dPr>
                        <m:e>
                          <m:m>
                            <m:mPr>
                              <m:mcs>
                                <m:mc>
                                  <m:mcPr>
                                    <m:count m:val="4"/>
                                    <m:mcJc m:val="center"/>
                                  </m:mcPr>
                                </m:mc>
                              </m:mcs>
                              <m:ctrlPr>
                                <a:rPr lang="zh-TW" altLang="en-US" i="1">
                                  <a:latin typeface="Cambria Math"/>
                                </a:rPr>
                              </m:ctrlPr>
                            </m:mPr>
                            <m:mr>
                              <m:e>
                                <m:r>
                                  <a:rPr lang="zh-TW" altLang="en-US">
                                    <a:latin typeface="Cambria Math"/>
                                  </a:rPr>
                                  <m:t>−1</m:t>
                                </m:r>
                              </m:e>
                              <m:e>
                                <m:r>
                                  <a:rPr lang="zh-TW" altLang="en-US">
                                    <a:latin typeface="Cambria Math"/>
                                  </a:rPr>
                                  <m:t>0</m:t>
                                </m:r>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1</m:t>
                                </m:r>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1</m:t>
                                </m:r>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0</m:t>
                                </m:r>
                              </m:e>
                              <m:e>
                                <m:r>
                                  <a:rPr lang="zh-TW" altLang="en-US">
                                    <a:latin typeface="Cambria Math"/>
                                  </a:rPr>
                                  <m:t>1</m:t>
                                </m:r>
                              </m:e>
                            </m:mr>
                          </m:m>
                        </m:e>
                      </m:d>
                    </m:oMath>
                  </m:oMathPara>
                </a14:m>
                <a:endParaRPr lang="zh-TW" altLang="en-US" dirty="0"/>
              </a:p>
            </p:txBody>
          </p:sp>
        </mc:Choice>
        <mc:Fallback xmlns="">
          <p:sp>
            <p:nvSpPr>
              <p:cNvPr id="8" name="Rectangle 7"/>
              <p:cNvSpPr>
                <a:spLocks noRot="1" noChangeAspect="1" noMove="1" noResize="1" noEditPoints="1" noAdjustHandles="1" noChangeArrowheads="1" noChangeShapeType="1" noTextEdit="1"/>
              </p:cNvSpPr>
              <p:nvPr/>
            </p:nvSpPr>
            <p:spPr>
              <a:xfrm>
                <a:off x="6322168" y="3526463"/>
                <a:ext cx="1954702" cy="1126975"/>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55552" y="3691283"/>
                <a:ext cx="5364419"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For example, in 4D </a:t>
                </a:r>
                <a:r>
                  <a:rPr lang="en-US" altLang="zh-TW" dirty="0" err="1" smtClean="0">
                    <a:latin typeface="Cambria Math" pitchFamily="18" charset="0"/>
                    <a:ea typeface="Cambria Math" pitchFamily="18" charset="0"/>
                  </a:rPr>
                  <a:t>spacetime</a:t>
                </a:r>
                <a:r>
                  <a:rPr lang="en-US" altLang="zh-TW" dirty="0" smtClean="0">
                    <a:latin typeface="Cambria Math" pitchFamily="18" charset="0"/>
                    <a:ea typeface="Cambria Math" pitchFamily="18" charset="0"/>
                  </a:rPr>
                  <a:t>, the </a:t>
                </a:r>
                <a:r>
                  <a:rPr lang="en-US" altLang="zh-TW" dirty="0" err="1" smtClean="0">
                    <a:latin typeface="Cambria Math" pitchFamily="18" charset="0"/>
                    <a:ea typeface="Cambria Math" pitchFamily="18" charset="0"/>
                  </a:rPr>
                  <a:t>Minkowski</a:t>
                </a:r>
                <a:r>
                  <a:rPr lang="en-US" altLang="zh-TW" dirty="0" smtClean="0">
                    <a:latin typeface="Cambria Math" pitchFamily="18" charset="0"/>
                    <a:ea typeface="Cambria Math" pitchFamily="18" charset="0"/>
                  </a:rPr>
                  <a:t> metric has </a:t>
                </a:r>
                <a14:m>
                  <m:oMath xmlns:m="http://schemas.openxmlformats.org/officeDocument/2006/math">
                    <m:r>
                      <a:rPr lang="en-US" altLang="zh-TW" b="0" i="0" smtClean="0">
                        <a:latin typeface="Cambria Math"/>
                      </a:rPr>
                      <m:t>4</m:t>
                    </m:r>
                    <m:r>
                      <a:rPr lang="zh-TW" altLang="en-US">
                        <a:latin typeface="Cambria Math"/>
                      </a:rPr>
                      <m:t>×</m:t>
                    </m:r>
                    <m:r>
                      <a:rPr lang="en-US" altLang="zh-TW" b="0" i="0" smtClean="0">
                        <a:latin typeface="Cambria Math"/>
                      </a:rPr>
                      <m:t>4=16</m:t>
                    </m:r>
                  </m:oMath>
                </a14:m>
                <a:r>
                  <a:rPr lang="zh-TW" altLang="en-US" dirty="0" smtClean="0"/>
                  <a:t> </a:t>
                </a:r>
                <a:r>
                  <a:rPr lang="en-US" altLang="zh-TW" dirty="0" smtClean="0"/>
                  <a:t>terms.</a:t>
                </a:r>
                <a:endParaRPr lang="zh-TW" alt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555552" y="3691283"/>
                <a:ext cx="5364419" cy="646331"/>
              </a:xfrm>
              <a:prstGeom prst="rect">
                <a:avLst/>
              </a:prstGeom>
              <a:blipFill rotWithShape="1">
                <a:blip r:embed="rId5"/>
                <a:stretch>
                  <a:fillRect l="-909" t="-5660" r="-341" b="-14151"/>
                </a:stretch>
              </a:blipFill>
            </p:spPr>
            <p:txBody>
              <a:bodyPr/>
              <a:lstStyle/>
              <a:p>
                <a:r>
                  <a:rPr lang="zh-TW" altLang="en-US">
                    <a:noFill/>
                  </a:rPr>
                  <a:t> </a:t>
                </a:r>
              </a:p>
            </p:txBody>
          </p:sp>
        </mc:Fallback>
      </mc:AlternateContent>
      <p:sp>
        <p:nvSpPr>
          <p:cNvPr id="10" name="TextBox 9"/>
          <p:cNvSpPr txBox="1"/>
          <p:nvPr/>
        </p:nvSpPr>
        <p:spPr>
          <a:xfrm>
            <a:off x="376419" y="4562693"/>
            <a:ext cx="5946110" cy="369332"/>
          </a:xfrm>
          <a:prstGeom prst="rect">
            <a:avLst/>
          </a:prstGeom>
          <a:noFill/>
        </p:spPr>
        <p:txBody>
          <a:bodyPr wrap="square" rtlCol="0">
            <a:spAutoFit/>
          </a:bodyPr>
          <a:lstStyle/>
          <a:p>
            <a:r>
              <a:rPr lang="en-US" altLang="zh-TW" dirty="0" smtClean="0">
                <a:latin typeface="Cambria Math" pitchFamily="18" charset="0"/>
                <a:ea typeface="Cambria Math" pitchFamily="18" charset="0"/>
              </a:rPr>
              <a:t>And all possible second derivatives are as follows (also 16):</a:t>
            </a:r>
            <a:endParaRPr lang="zh-TW" altLang="en-US" dirty="0"/>
          </a:p>
        </p:txBody>
      </p:sp>
      <p:grpSp>
        <p:nvGrpSpPr>
          <p:cNvPr id="25" name="Group 24"/>
          <p:cNvGrpSpPr/>
          <p:nvPr/>
        </p:nvGrpSpPr>
        <p:grpSpPr>
          <a:xfrm>
            <a:off x="376693" y="5052690"/>
            <a:ext cx="8460970" cy="628505"/>
            <a:chOff x="555552" y="5270803"/>
            <a:chExt cx="8460970" cy="628505"/>
          </a:xfrm>
        </p:grpSpPr>
        <mc:AlternateContent xmlns:mc="http://schemas.openxmlformats.org/markup-compatibility/2006" xmlns:a14="http://schemas.microsoft.com/office/drawing/2010/main">
          <mc:Choice Requires="a14">
            <p:sp>
              <p:nvSpPr>
                <p:cNvPr id="12" name="Rectangle 11"/>
                <p:cNvSpPr/>
                <p:nvPr/>
              </p:nvSpPr>
              <p:spPr>
                <a:xfrm>
                  <a:off x="555552" y="5270803"/>
                  <a:ext cx="8460970" cy="628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zh-TW" altLang="en-US" sz="1600" i="1" smtClean="0">
                                <a:latin typeface="Cambria Math"/>
                              </a:rPr>
                            </m:ctrlPr>
                          </m:fPr>
                          <m:num>
                            <m:sSup>
                              <m:sSupPr>
                                <m:ctrlPr>
                                  <a:rPr lang="zh-TW" altLang="en-US" sz="1600" i="1">
                                    <a:latin typeface="Cambria Math"/>
                                  </a:rPr>
                                </m:ctrlPr>
                              </m:sSupPr>
                              <m:e>
                                <m:r>
                                  <a:rPr lang="zh-TW" altLang="en-US" sz="1600">
                                    <a:latin typeface="Cambria Math"/>
                                  </a:rPr>
                                  <m:t>𝜕</m:t>
                                </m:r>
                              </m:e>
                              <m:sup>
                                <m:r>
                                  <a:rPr lang="zh-TW" altLang="en-US" sz="1600">
                                    <a:latin typeface="Cambria Math"/>
                                  </a:rPr>
                                  <m:t>2</m:t>
                                </m:r>
                              </m:sup>
                            </m:sSup>
                          </m:num>
                          <m:den>
                            <m:r>
                              <a:rPr lang="zh-TW" altLang="en-US" sz="1600">
                                <a:latin typeface="Cambria Math"/>
                              </a:rPr>
                              <m:t>𝜕</m:t>
                            </m:r>
                            <m:sSup>
                              <m:sSupPr>
                                <m:ctrlPr>
                                  <a:rPr lang="zh-TW" altLang="en-US" sz="1600" i="1">
                                    <a:latin typeface="Cambria Math"/>
                                  </a:rPr>
                                </m:ctrlPr>
                              </m:sSupPr>
                              <m:e>
                                <m:r>
                                  <a:rPr lang="zh-TW" altLang="en-US" sz="1600" i="1">
                                    <a:latin typeface="Cambria Math"/>
                                  </a:rPr>
                                  <m:t>𝑡</m:t>
                                </m:r>
                              </m:e>
                              <m:sup>
                                <m:r>
                                  <a:rPr lang="zh-TW" altLang="en-US" sz="1600">
                                    <a:latin typeface="Cambria Math"/>
                                  </a:rPr>
                                  <m:t>2</m:t>
                                </m:r>
                              </m:sup>
                            </m:sSup>
                          </m:den>
                        </m:f>
                        <m:r>
                          <a:rPr lang="zh-TW" altLang="en-US" sz="1600">
                            <a:latin typeface="Cambria Math"/>
                          </a:rPr>
                          <m:t>,</m:t>
                        </m:r>
                        <m:r>
                          <a:rPr lang="en-US" altLang="zh-TW" sz="1600" b="0" i="1" smtClean="0">
                            <a:latin typeface="Cambria Math"/>
                          </a:rPr>
                          <m:t> </m:t>
                        </m:r>
                        <m:f>
                          <m:fPr>
                            <m:ctrlPr>
                              <a:rPr lang="zh-TW" altLang="en-US" sz="1600" i="1">
                                <a:latin typeface="Cambria Math"/>
                              </a:rPr>
                            </m:ctrlPr>
                          </m:fPr>
                          <m:num>
                            <m:sSup>
                              <m:sSupPr>
                                <m:ctrlPr>
                                  <a:rPr lang="zh-TW" altLang="en-US" sz="1600" i="1">
                                    <a:latin typeface="Cambria Math"/>
                                  </a:rPr>
                                </m:ctrlPr>
                              </m:sSupPr>
                              <m:e>
                                <m:r>
                                  <a:rPr lang="zh-TW" altLang="en-US" sz="1600">
                                    <a:latin typeface="Cambria Math"/>
                                  </a:rPr>
                                  <m:t>𝜕</m:t>
                                </m:r>
                              </m:e>
                              <m:sup>
                                <m:r>
                                  <a:rPr lang="zh-TW" altLang="en-US" sz="1600">
                                    <a:latin typeface="Cambria Math"/>
                                  </a:rPr>
                                  <m:t>2</m:t>
                                </m:r>
                              </m:sup>
                            </m:sSup>
                          </m:num>
                          <m:den>
                            <m:r>
                              <a:rPr lang="zh-TW" altLang="en-US" sz="1600">
                                <a:latin typeface="Cambria Math"/>
                              </a:rPr>
                              <m:t>𝜕</m:t>
                            </m:r>
                            <m:sSup>
                              <m:sSupPr>
                                <m:ctrlPr>
                                  <a:rPr lang="zh-TW" altLang="en-US" sz="1600" i="1">
                                    <a:latin typeface="Cambria Math"/>
                                  </a:rPr>
                                </m:ctrlPr>
                              </m:sSupPr>
                              <m:e>
                                <m:r>
                                  <a:rPr lang="zh-TW" altLang="en-US" sz="1600" i="1">
                                    <a:latin typeface="Cambria Math"/>
                                  </a:rPr>
                                  <m:t>𝑥</m:t>
                                </m:r>
                              </m:e>
                              <m:sup>
                                <m:r>
                                  <a:rPr lang="zh-TW" altLang="en-US" sz="1600">
                                    <a:latin typeface="Cambria Math"/>
                                  </a:rPr>
                                  <m:t>2</m:t>
                                </m:r>
                              </m:sup>
                            </m:sSup>
                          </m:den>
                        </m:f>
                        <m:r>
                          <a:rPr lang="zh-TW" altLang="en-US" sz="1600">
                            <a:latin typeface="Cambria Math"/>
                          </a:rPr>
                          <m:t>,</m:t>
                        </m:r>
                        <m:f>
                          <m:fPr>
                            <m:ctrlPr>
                              <a:rPr lang="zh-TW" altLang="en-US" sz="1600" i="1">
                                <a:latin typeface="Cambria Math"/>
                              </a:rPr>
                            </m:ctrlPr>
                          </m:fPr>
                          <m:num>
                            <m:sSup>
                              <m:sSupPr>
                                <m:ctrlPr>
                                  <a:rPr lang="zh-TW" altLang="en-US" sz="1600" i="1">
                                    <a:latin typeface="Cambria Math"/>
                                  </a:rPr>
                                </m:ctrlPr>
                              </m:sSupPr>
                              <m:e>
                                <m:r>
                                  <a:rPr lang="zh-TW" altLang="en-US" sz="1600">
                                    <a:latin typeface="Cambria Math"/>
                                  </a:rPr>
                                  <m:t>𝜕</m:t>
                                </m:r>
                              </m:e>
                              <m:sup>
                                <m:r>
                                  <a:rPr lang="zh-TW" altLang="en-US" sz="1600">
                                    <a:latin typeface="Cambria Math"/>
                                  </a:rPr>
                                  <m:t>2</m:t>
                                </m:r>
                              </m:sup>
                            </m:sSup>
                          </m:num>
                          <m:den>
                            <m:r>
                              <a:rPr lang="zh-TW" altLang="en-US" sz="1600">
                                <a:latin typeface="Cambria Math"/>
                              </a:rPr>
                              <m:t>𝜕</m:t>
                            </m:r>
                            <m:sSup>
                              <m:sSupPr>
                                <m:ctrlPr>
                                  <a:rPr lang="zh-TW" altLang="en-US" sz="1600" i="1">
                                    <a:latin typeface="Cambria Math"/>
                                  </a:rPr>
                                </m:ctrlPr>
                              </m:sSupPr>
                              <m:e>
                                <m:r>
                                  <a:rPr lang="zh-TW" altLang="en-US" sz="1600" i="1">
                                    <a:latin typeface="Cambria Math"/>
                                  </a:rPr>
                                  <m:t>𝑦</m:t>
                                </m:r>
                              </m:e>
                              <m:sup>
                                <m:r>
                                  <a:rPr lang="zh-TW" altLang="en-US" sz="1600">
                                    <a:latin typeface="Cambria Math"/>
                                  </a:rPr>
                                  <m:t>2</m:t>
                                </m:r>
                              </m:sup>
                            </m:sSup>
                          </m:den>
                        </m:f>
                        <m:r>
                          <a:rPr lang="zh-TW" altLang="en-US" sz="1600">
                            <a:latin typeface="Cambria Math"/>
                          </a:rPr>
                          <m:t>,</m:t>
                        </m:r>
                        <m:f>
                          <m:fPr>
                            <m:ctrlPr>
                              <a:rPr lang="zh-TW" altLang="en-US" sz="1600" i="1">
                                <a:latin typeface="Cambria Math"/>
                              </a:rPr>
                            </m:ctrlPr>
                          </m:fPr>
                          <m:num>
                            <m:sSup>
                              <m:sSupPr>
                                <m:ctrlPr>
                                  <a:rPr lang="zh-TW" altLang="en-US" sz="1600" i="1">
                                    <a:latin typeface="Cambria Math"/>
                                  </a:rPr>
                                </m:ctrlPr>
                              </m:sSupPr>
                              <m:e>
                                <m:r>
                                  <a:rPr lang="zh-TW" altLang="en-US" sz="1600">
                                    <a:latin typeface="Cambria Math"/>
                                  </a:rPr>
                                  <m:t>𝜕</m:t>
                                </m:r>
                              </m:e>
                              <m:sup>
                                <m:r>
                                  <a:rPr lang="zh-TW" altLang="en-US" sz="1600">
                                    <a:latin typeface="Cambria Math"/>
                                  </a:rPr>
                                  <m:t>2</m:t>
                                </m:r>
                              </m:sup>
                            </m:sSup>
                          </m:num>
                          <m:den>
                            <m:r>
                              <a:rPr lang="zh-TW" altLang="en-US" sz="1600">
                                <a:latin typeface="Cambria Math"/>
                              </a:rPr>
                              <m:t>𝜕</m:t>
                            </m:r>
                            <m:sSup>
                              <m:sSupPr>
                                <m:ctrlPr>
                                  <a:rPr lang="zh-TW" altLang="en-US" sz="1600" i="1">
                                    <a:latin typeface="Cambria Math"/>
                                  </a:rPr>
                                </m:ctrlPr>
                              </m:sSupPr>
                              <m:e>
                                <m:r>
                                  <a:rPr lang="zh-TW" altLang="en-US" sz="1600" i="1">
                                    <a:latin typeface="Cambria Math"/>
                                  </a:rPr>
                                  <m:t>𝑧</m:t>
                                </m:r>
                              </m:e>
                              <m:sup>
                                <m:r>
                                  <a:rPr lang="zh-TW" altLang="en-US" sz="1600">
                                    <a:latin typeface="Cambria Math"/>
                                  </a:rPr>
                                  <m:t>2</m:t>
                                </m:r>
                              </m:sup>
                            </m:sSup>
                          </m:den>
                        </m:f>
                        <m:r>
                          <a:rPr lang="zh-TW" altLang="en-US" sz="1600">
                            <a:latin typeface="Cambria Math"/>
                          </a:rPr>
                          <m:t>,</m:t>
                        </m:r>
                        <m:f>
                          <m:fPr>
                            <m:ctrlPr>
                              <a:rPr lang="zh-TW" altLang="en-US" sz="1600" i="1">
                                <a:latin typeface="Cambria Math"/>
                              </a:rPr>
                            </m:ctrlPr>
                          </m:fPr>
                          <m:num>
                            <m:sSup>
                              <m:sSupPr>
                                <m:ctrlPr>
                                  <a:rPr lang="zh-TW" altLang="en-US" sz="1600" i="1">
                                    <a:latin typeface="Cambria Math"/>
                                  </a:rPr>
                                </m:ctrlPr>
                              </m:sSupPr>
                              <m:e>
                                <m:r>
                                  <a:rPr lang="zh-TW" altLang="en-US" sz="1600">
                                    <a:latin typeface="Cambria Math"/>
                                  </a:rPr>
                                  <m:t>𝜕</m:t>
                                </m:r>
                              </m:e>
                              <m:sup>
                                <m:r>
                                  <a:rPr lang="zh-TW" altLang="en-US" sz="1600">
                                    <a:latin typeface="Cambria Math"/>
                                  </a:rPr>
                                  <m:t>2</m:t>
                                </m:r>
                              </m:sup>
                            </m:sSup>
                          </m:num>
                          <m:den>
                            <m:r>
                              <a:rPr lang="zh-TW" altLang="en-US" sz="1600">
                                <a:latin typeface="Cambria Math"/>
                              </a:rPr>
                              <m:t>𝜕</m:t>
                            </m:r>
                            <m:r>
                              <a:rPr lang="zh-TW" altLang="en-US" sz="1600" i="1">
                                <a:latin typeface="Cambria Math"/>
                              </a:rPr>
                              <m:t>𝑡</m:t>
                            </m:r>
                            <m:r>
                              <a:rPr lang="zh-TW" altLang="en-US" sz="1600">
                                <a:latin typeface="Cambria Math"/>
                              </a:rPr>
                              <m:t>⁢</m:t>
                            </m:r>
                            <m:r>
                              <a:rPr lang="zh-TW" altLang="en-US" sz="1600">
                                <a:latin typeface="Cambria Math"/>
                              </a:rPr>
                              <m:t>𝜕</m:t>
                            </m:r>
                            <m:r>
                              <a:rPr lang="zh-TW" altLang="en-US" sz="1600" i="1">
                                <a:latin typeface="Cambria Math"/>
                              </a:rPr>
                              <m:t>𝑥</m:t>
                            </m:r>
                          </m:den>
                        </m:f>
                        <m:r>
                          <a:rPr lang="zh-TW" altLang="en-US" sz="1600">
                            <a:latin typeface="Cambria Math"/>
                          </a:rPr>
                          <m:t>,</m:t>
                        </m:r>
                        <m:f>
                          <m:fPr>
                            <m:ctrlPr>
                              <a:rPr lang="zh-TW" altLang="en-US" sz="1600" i="1">
                                <a:latin typeface="Cambria Math"/>
                              </a:rPr>
                            </m:ctrlPr>
                          </m:fPr>
                          <m:num>
                            <m:sSup>
                              <m:sSupPr>
                                <m:ctrlPr>
                                  <a:rPr lang="zh-TW" altLang="en-US" sz="1600" i="1">
                                    <a:latin typeface="Cambria Math"/>
                                  </a:rPr>
                                </m:ctrlPr>
                              </m:sSupPr>
                              <m:e>
                                <m:r>
                                  <a:rPr lang="zh-TW" altLang="en-US" sz="1600">
                                    <a:latin typeface="Cambria Math"/>
                                  </a:rPr>
                                  <m:t>𝜕</m:t>
                                </m:r>
                              </m:e>
                              <m:sup>
                                <m:r>
                                  <a:rPr lang="zh-TW" altLang="en-US" sz="1600">
                                    <a:latin typeface="Cambria Math"/>
                                  </a:rPr>
                                  <m:t>2</m:t>
                                </m:r>
                              </m:sup>
                            </m:sSup>
                          </m:num>
                          <m:den>
                            <m:r>
                              <a:rPr lang="zh-TW" altLang="en-US" sz="1600">
                                <a:latin typeface="Cambria Math"/>
                              </a:rPr>
                              <m:t>𝜕</m:t>
                            </m:r>
                            <m:r>
                              <a:rPr lang="zh-TW" altLang="en-US" sz="1600" i="1">
                                <a:latin typeface="Cambria Math"/>
                              </a:rPr>
                              <m:t>𝑥</m:t>
                            </m:r>
                            <m:r>
                              <a:rPr lang="zh-TW" altLang="en-US" sz="1600">
                                <a:latin typeface="Cambria Math"/>
                              </a:rPr>
                              <m:t>⁢</m:t>
                            </m:r>
                            <m:r>
                              <a:rPr lang="zh-TW" altLang="en-US" sz="1600">
                                <a:latin typeface="Cambria Math"/>
                              </a:rPr>
                              <m:t>𝜕</m:t>
                            </m:r>
                            <m:r>
                              <a:rPr lang="zh-TW" altLang="en-US" sz="1600" i="1">
                                <a:latin typeface="Cambria Math"/>
                              </a:rPr>
                              <m:t>𝑡</m:t>
                            </m:r>
                          </m:den>
                        </m:f>
                        <m:r>
                          <a:rPr lang="zh-TW" altLang="en-US" sz="1600">
                            <a:latin typeface="Cambria Math"/>
                          </a:rPr>
                          <m:t>,</m:t>
                        </m:r>
                        <m:f>
                          <m:fPr>
                            <m:ctrlPr>
                              <a:rPr lang="zh-TW" altLang="en-US" sz="1600" i="1">
                                <a:latin typeface="Cambria Math"/>
                              </a:rPr>
                            </m:ctrlPr>
                          </m:fPr>
                          <m:num>
                            <m:sSup>
                              <m:sSupPr>
                                <m:ctrlPr>
                                  <a:rPr lang="zh-TW" altLang="en-US" sz="1600" i="1">
                                    <a:latin typeface="Cambria Math"/>
                                  </a:rPr>
                                </m:ctrlPr>
                              </m:sSupPr>
                              <m:e>
                                <m:r>
                                  <a:rPr lang="zh-TW" altLang="en-US" sz="1600">
                                    <a:latin typeface="Cambria Math"/>
                                  </a:rPr>
                                  <m:t>𝜕</m:t>
                                </m:r>
                              </m:e>
                              <m:sup>
                                <m:r>
                                  <a:rPr lang="zh-TW" altLang="en-US" sz="1600">
                                    <a:latin typeface="Cambria Math"/>
                                  </a:rPr>
                                  <m:t>2</m:t>
                                </m:r>
                              </m:sup>
                            </m:sSup>
                          </m:num>
                          <m:den>
                            <m:r>
                              <a:rPr lang="zh-TW" altLang="en-US" sz="1600">
                                <a:latin typeface="Cambria Math"/>
                              </a:rPr>
                              <m:t>𝜕</m:t>
                            </m:r>
                            <m:r>
                              <a:rPr lang="zh-TW" altLang="en-US" sz="1600" i="1">
                                <a:latin typeface="Cambria Math"/>
                              </a:rPr>
                              <m:t>𝑡</m:t>
                            </m:r>
                            <m:r>
                              <a:rPr lang="zh-TW" altLang="en-US" sz="1600">
                                <a:latin typeface="Cambria Math"/>
                              </a:rPr>
                              <m:t>⁢</m:t>
                            </m:r>
                            <m:r>
                              <a:rPr lang="zh-TW" altLang="en-US" sz="1600">
                                <a:latin typeface="Cambria Math"/>
                              </a:rPr>
                              <m:t>𝜕</m:t>
                            </m:r>
                            <m:r>
                              <a:rPr lang="zh-TW" altLang="en-US" sz="1600" i="1">
                                <a:latin typeface="Cambria Math"/>
                              </a:rPr>
                              <m:t>𝑦</m:t>
                            </m:r>
                          </m:den>
                        </m:f>
                        <m:r>
                          <a:rPr lang="zh-TW" altLang="en-US" sz="1600">
                            <a:latin typeface="Cambria Math"/>
                          </a:rPr>
                          <m:t>,</m:t>
                        </m:r>
                        <m:f>
                          <m:fPr>
                            <m:ctrlPr>
                              <a:rPr lang="zh-TW" altLang="en-US" sz="1600" i="1">
                                <a:latin typeface="Cambria Math"/>
                              </a:rPr>
                            </m:ctrlPr>
                          </m:fPr>
                          <m:num>
                            <m:sSup>
                              <m:sSupPr>
                                <m:ctrlPr>
                                  <a:rPr lang="zh-TW" altLang="en-US" sz="1600" i="1">
                                    <a:latin typeface="Cambria Math"/>
                                  </a:rPr>
                                </m:ctrlPr>
                              </m:sSupPr>
                              <m:e>
                                <m:r>
                                  <a:rPr lang="zh-TW" altLang="en-US" sz="1600">
                                    <a:latin typeface="Cambria Math"/>
                                  </a:rPr>
                                  <m:t>𝜕</m:t>
                                </m:r>
                              </m:e>
                              <m:sup>
                                <m:r>
                                  <a:rPr lang="zh-TW" altLang="en-US" sz="1600">
                                    <a:latin typeface="Cambria Math"/>
                                  </a:rPr>
                                  <m:t>2</m:t>
                                </m:r>
                              </m:sup>
                            </m:sSup>
                          </m:num>
                          <m:den>
                            <m:r>
                              <a:rPr lang="zh-TW" altLang="en-US" sz="1600">
                                <a:latin typeface="Cambria Math"/>
                              </a:rPr>
                              <m:t>𝜕</m:t>
                            </m:r>
                            <m:r>
                              <a:rPr lang="zh-TW" altLang="en-US" sz="1600" i="1">
                                <a:latin typeface="Cambria Math"/>
                              </a:rPr>
                              <m:t>𝑦</m:t>
                            </m:r>
                            <m:r>
                              <a:rPr lang="zh-TW" altLang="en-US" sz="1600">
                                <a:latin typeface="Cambria Math"/>
                              </a:rPr>
                              <m:t>⁢</m:t>
                            </m:r>
                            <m:r>
                              <a:rPr lang="zh-TW" altLang="en-US" sz="1600">
                                <a:latin typeface="Cambria Math"/>
                              </a:rPr>
                              <m:t>𝜕</m:t>
                            </m:r>
                            <m:r>
                              <a:rPr lang="zh-TW" altLang="en-US" sz="1600" i="1">
                                <a:latin typeface="Cambria Math"/>
                              </a:rPr>
                              <m:t>𝑡</m:t>
                            </m:r>
                          </m:den>
                        </m:f>
                        <m:r>
                          <a:rPr lang="zh-TW" altLang="en-US" sz="1600">
                            <a:latin typeface="Cambria Math"/>
                          </a:rPr>
                          <m:t>,</m:t>
                        </m:r>
                        <m:f>
                          <m:fPr>
                            <m:ctrlPr>
                              <a:rPr lang="zh-TW" altLang="en-US" sz="1600" i="1">
                                <a:latin typeface="Cambria Math"/>
                              </a:rPr>
                            </m:ctrlPr>
                          </m:fPr>
                          <m:num>
                            <m:sSup>
                              <m:sSupPr>
                                <m:ctrlPr>
                                  <a:rPr lang="zh-TW" altLang="en-US" sz="1600" i="1">
                                    <a:latin typeface="Cambria Math"/>
                                  </a:rPr>
                                </m:ctrlPr>
                              </m:sSupPr>
                              <m:e>
                                <m:r>
                                  <a:rPr lang="zh-TW" altLang="en-US" sz="1600">
                                    <a:latin typeface="Cambria Math"/>
                                  </a:rPr>
                                  <m:t>𝜕</m:t>
                                </m:r>
                              </m:e>
                              <m:sup>
                                <m:r>
                                  <a:rPr lang="zh-TW" altLang="en-US" sz="1600">
                                    <a:latin typeface="Cambria Math"/>
                                  </a:rPr>
                                  <m:t>2</m:t>
                                </m:r>
                              </m:sup>
                            </m:sSup>
                          </m:num>
                          <m:den>
                            <m:r>
                              <a:rPr lang="zh-TW" altLang="en-US" sz="1600">
                                <a:latin typeface="Cambria Math"/>
                              </a:rPr>
                              <m:t>𝜕</m:t>
                            </m:r>
                            <m:r>
                              <a:rPr lang="zh-TW" altLang="en-US" sz="1600" i="1">
                                <a:latin typeface="Cambria Math"/>
                              </a:rPr>
                              <m:t>𝑡</m:t>
                            </m:r>
                            <m:r>
                              <a:rPr lang="zh-TW" altLang="en-US" sz="1600">
                                <a:latin typeface="Cambria Math"/>
                              </a:rPr>
                              <m:t>⁢</m:t>
                            </m:r>
                            <m:r>
                              <a:rPr lang="zh-TW" altLang="en-US" sz="1600">
                                <a:latin typeface="Cambria Math"/>
                              </a:rPr>
                              <m:t>𝜕</m:t>
                            </m:r>
                            <m:r>
                              <a:rPr lang="zh-TW" altLang="en-US" sz="1600" i="1">
                                <a:latin typeface="Cambria Math"/>
                              </a:rPr>
                              <m:t>𝑧</m:t>
                            </m:r>
                          </m:den>
                        </m:f>
                        <m:r>
                          <a:rPr lang="zh-TW" altLang="en-US" sz="1600">
                            <a:latin typeface="Cambria Math"/>
                          </a:rPr>
                          <m:t>,</m:t>
                        </m:r>
                        <m:f>
                          <m:fPr>
                            <m:ctrlPr>
                              <a:rPr lang="zh-TW" altLang="en-US" sz="1600" i="1">
                                <a:latin typeface="Cambria Math"/>
                              </a:rPr>
                            </m:ctrlPr>
                          </m:fPr>
                          <m:num>
                            <m:sSup>
                              <m:sSupPr>
                                <m:ctrlPr>
                                  <a:rPr lang="zh-TW" altLang="en-US" sz="1600" i="1">
                                    <a:latin typeface="Cambria Math"/>
                                  </a:rPr>
                                </m:ctrlPr>
                              </m:sSupPr>
                              <m:e>
                                <m:r>
                                  <a:rPr lang="zh-TW" altLang="en-US" sz="1600">
                                    <a:latin typeface="Cambria Math"/>
                                  </a:rPr>
                                  <m:t>𝜕</m:t>
                                </m:r>
                              </m:e>
                              <m:sup>
                                <m:r>
                                  <a:rPr lang="zh-TW" altLang="en-US" sz="1600">
                                    <a:latin typeface="Cambria Math"/>
                                  </a:rPr>
                                  <m:t>2</m:t>
                                </m:r>
                              </m:sup>
                            </m:sSup>
                          </m:num>
                          <m:den>
                            <m:r>
                              <a:rPr lang="zh-TW" altLang="en-US" sz="1600">
                                <a:latin typeface="Cambria Math"/>
                              </a:rPr>
                              <m:t>𝜕</m:t>
                            </m:r>
                            <m:r>
                              <a:rPr lang="zh-TW" altLang="en-US" sz="1600" i="1">
                                <a:latin typeface="Cambria Math"/>
                              </a:rPr>
                              <m:t>𝑧</m:t>
                            </m:r>
                            <m:r>
                              <a:rPr lang="zh-TW" altLang="en-US" sz="1600">
                                <a:latin typeface="Cambria Math"/>
                              </a:rPr>
                              <m:t>⁢</m:t>
                            </m:r>
                            <m:r>
                              <a:rPr lang="zh-TW" altLang="en-US" sz="1600">
                                <a:latin typeface="Cambria Math"/>
                              </a:rPr>
                              <m:t>𝜕</m:t>
                            </m:r>
                            <m:r>
                              <a:rPr lang="zh-TW" altLang="en-US" sz="1600" i="1">
                                <a:latin typeface="Cambria Math"/>
                              </a:rPr>
                              <m:t>𝑡</m:t>
                            </m:r>
                          </m:den>
                        </m:f>
                        <m:r>
                          <a:rPr lang="zh-TW" altLang="en-US" sz="1600">
                            <a:latin typeface="Cambria Math"/>
                          </a:rPr>
                          <m:t>,</m:t>
                        </m:r>
                        <m:f>
                          <m:fPr>
                            <m:ctrlPr>
                              <a:rPr lang="zh-TW" altLang="en-US" sz="1600" i="1">
                                <a:latin typeface="Cambria Math"/>
                              </a:rPr>
                            </m:ctrlPr>
                          </m:fPr>
                          <m:num>
                            <m:sSup>
                              <m:sSupPr>
                                <m:ctrlPr>
                                  <a:rPr lang="zh-TW" altLang="en-US" sz="1600" i="1">
                                    <a:latin typeface="Cambria Math"/>
                                  </a:rPr>
                                </m:ctrlPr>
                              </m:sSupPr>
                              <m:e>
                                <m:r>
                                  <a:rPr lang="zh-TW" altLang="en-US" sz="1600">
                                    <a:latin typeface="Cambria Math"/>
                                  </a:rPr>
                                  <m:t>𝜕</m:t>
                                </m:r>
                              </m:e>
                              <m:sup>
                                <m:r>
                                  <a:rPr lang="zh-TW" altLang="en-US" sz="1600">
                                    <a:latin typeface="Cambria Math"/>
                                  </a:rPr>
                                  <m:t>2</m:t>
                                </m:r>
                              </m:sup>
                            </m:sSup>
                          </m:num>
                          <m:den>
                            <m:r>
                              <a:rPr lang="zh-TW" altLang="en-US" sz="1600">
                                <a:latin typeface="Cambria Math"/>
                              </a:rPr>
                              <m:t>𝜕</m:t>
                            </m:r>
                            <m:r>
                              <a:rPr lang="zh-TW" altLang="en-US" sz="1600" i="1">
                                <a:latin typeface="Cambria Math"/>
                              </a:rPr>
                              <m:t>𝑥</m:t>
                            </m:r>
                            <m:r>
                              <a:rPr lang="zh-TW" altLang="en-US" sz="1600">
                                <a:latin typeface="Cambria Math"/>
                              </a:rPr>
                              <m:t>⁢</m:t>
                            </m:r>
                            <m:r>
                              <a:rPr lang="zh-TW" altLang="en-US" sz="1600">
                                <a:latin typeface="Cambria Math"/>
                              </a:rPr>
                              <m:t>𝜕</m:t>
                            </m:r>
                            <m:r>
                              <a:rPr lang="zh-TW" altLang="en-US" sz="1600" i="1">
                                <a:latin typeface="Cambria Math"/>
                              </a:rPr>
                              <m:t>𝑦</m:t>
                            </m:r>
                          </m:den>
                        </m:f>
                        <m:r>
                          <a:rPr lang="zh-TW" altLang="en-US" sz="1600">
                            <a:latin typeface="Cambria Math"/>
                          </a:rPr>
                          <m:t>,</m:t>
                        </m:r>
                        <m:f>
                          <m:fPr>
                            <m:ctrlPr>
                              <a:rPr lang="zh-TW" altLang="en-US" sz="1600" i="1">
                                <a:latin typeface="Cambria Math"/>
                              </a:rPr>
                            </m:ctrlPr>
                          </m:fPr>
                          <m:num>
                            <m:sSup>
                              <m:sSupPr>
                                <m:ctrlPr>
                                  <a:rPr lang="zh-TW" altLang="en-US" sz="1600" i="1">
                                    <a:latin typeface="Cambria Math"/>
                                  </a:rPr>
                                </m:ctrlPr>
                              </m:sSupPr>
                              <m:e>
                                <m:r>
                                  <a:rPr lang="zh-TW" altLang="en-US" sz="1600">
                                    <a:latin typeface="Cambria Math"/>
                                  </a:rPr>
                                  <m:t>𝜕</m:t>
                                </m:r>
                              </m:e>
                              <m:sup>
                                <m:r>
                                  <a:rPr lang="zh-TW" altLang="en-US" sz="1600">
                                    <a:latin typeface="Cambria Math"/>
                                  </a:rPr>
                                  <m:t>2</m:t>
                                </m:r>
                              </m:sup>
                            </m:sSup>
                          </m:num>
                          <m:den>
                            <m:r>
                              <a:rPr lang="zh-TW" altLang="en-US" sz="1600">
                                <a:latin typeface="Cambria Math"/>
                              </a:rPr>
                              <m:t>𝜕</m:t>
                            </m:r>
                            <m:r>
                              <a:rPr lang="zh-TW" altLang="en-US" sz="1600" i="1">
                                <a:latin typeface="Cambria Math"/>
                              </a:rPr>
                              <m:t>𝑦</m:t>
                            </m:r>
                            <m:r>
                              <a:rPr lang="zh-TW" altLang="en-US" sz="1600">
                                <a:latin typeface="Cambria Math"/>
                              </a:rPr>
                              <m:t>⁢</m:t>
                            </m:r>
                            <m:r>
                              <a:rPr lang="zh-TW" altLang="en-US" sz="1600">
                                <a:latin typeface="Cambria Math"/>
                              </a:rPr>
                              <m:t>𝜕</m:t>
                            </m:r>
                            <m:r>
                              <a:rPr lang="zh-TW" altLang="en-US" sz="1600" i="1">
                                <a:latin typeface="Cambria Math"/>
                              </a:rPr>
                              <m:t>𝑥</m:t>
                            </m:r>
                          </m:den>
                        </m:f>
                        <m:r>
                          <a:rPr lang="zh-TW" altLang="en-US" sz="1600">
                            <a:latin typeface="Cambria Math"/>
                          </a:rPr>
                          <m:t>,</m:t>
                        </m:r>
                        <m:f>
                          <m:fPr>
                            <m:ctrlPr>
                              <a:rPr lang="zh-TW" altLang="en-US" sz="1600" i="1">
                                <a:latin typeface="Cambria Math"/>
                              </a:rPr>
                            </m:ctrlPr>
                          </m:fPr>
                          <m:num>
                            <m:sSup>
                              <m:sSupPr>
                                <m:ctrlPr>
                                  <a:rPr lang="zh-TW" altLang="en-US" sz="1600" i="1">
                                    <a:latin typeface="Cambria Math"/>
                                  </a:rPr>
                                </m:ctrlPr>
                              </m:sSupPr>
                              <m:e>
                                <m:r>
                                  <a:rPr lang="zh-TW" altLang="en-US" sz="1600">
                                    <a:latin typeface="Cambria Math"/>
                                  </a:rPr>
                                  <m:t>𝜕</m:t>
                                </m:r>
                              </m:e>
                              <m:sup>
                                <m:r>
                                  <a:rPr lang="zh-TW" altLang="en-US" sz="1600">
                                    <a:latin typeface="Cambria Math"/>
                                  </a:rPr>
                                  <m:t>2</m:t>
                                </m:r>
                              </m:sup>
                            </m:sSup>
                          </m:num>
                          <m:den>
                            <m:r>
                              <a:rPr lang="zh-TW" altLang="en-US" sz="1600">
                                <a:latin typeface="Cambria Math"/>
                              </a:rPr>
                              <m:t>𝜕</m:t>
                            </m:r>
                            <m:r>
                              <a:rPr lang="zh-TW" altLang="en-US" sz="1600" i="1">
                                <a:latin typeface="Cambria Math"/>
                              </a:rPr>
                              <m:t>𝑥</m:t>
                            </m:r>
                            <m:r>
                              <a:rPr lang="zh-TW" altLang="en-US" sz="1600">
                                <a:latin typeface="Cambria Math"/>
                              </a:rPr>
                              <m:t>⁢</m:t>
                            </m:r>
                            <m:r>
                              <a:rPr lang="zh-TW" altLang="en-US" sz="1600">
                                <a:latin typeface="Cambria Math"/>
                              </a:rPr>
                              <m:t>𝜕</m:t>
                            </m:r>
                            <m:r>
                              <a:rPr lang="zh-TW" altLang="en-US" sz="1600" i="1">
                                <a:latin typeface="Cambria Math"/>
                              </a:rPr>
                              <m:t>𝑧</m:t>
                            </m:r>
                          </m:den>
                        </m:f>
                        <m:r>
                          <a:rPr lang="zh-TW" altLang="en-US" sz="1600">
                            <a:latin typeface="Cambria Math"/>
                          </a:rPr>
                          <m:t>,</m:t>
                        </m:r>
                        <m:f>
                          <m:fPr>
                            <m:ctrlPr>
                              <a:rPr lang="zh-TW" altLang="en-US" sz="1600" i="1">
                                <a:latin typeface="Cambria Math"/>
                              </a:rPr>
                            </m:ctrlPr>
                          </m:fPr>
                          <m:num>
                            <m:sSup>
                              <m:sSupPr>
                                <m:ctrlPr>
                                  <a:rPr lang="zh-TW" altLang="en-US" sz="1600" i="1">
                                    <a:latin typeface="Cambria Math"/>
                                  </a:rPr>
                                </m:ctrlPr>
                              </m:sSupPr>
                              <m:e>
                                <m:r>
                                  <a:rPr lang="zh-TW" altLang="en-US" sz="1600">
                                    <a:latin typeface="Cambria Math"/>
                                  </a:rPr>
                                  <m:t>𝜕</m:t>
                                </m:r>
                              </m:e>
                              <m:sup>
                                <m:r>
                                  <a:rPr lang="zh-TW" altLang="en-US" sz="1600">
                                    <a:latin typeface="Cambria Math"/>
                                  </a:rPr>
                                  <m:t>2</m:t>
                                </m:r>
                              </m:sup>
                            </m:sSup>
                          </m:num>
                          <m:den>
                            <m:r>
                              <a:rPr lang="zh-TW" altLang="en-US" sz="1600">
                                <a:latin typeface="Cambria Math"/>
                              </a:rPr>
                              <m:t>𝜕</m:t>
                            </m:r>
                            <m:r>
                              <a:rPr lang="zh-TW" altLang="en-US" sz="1600" i="1">
                                <a:latin typeface="Cambria Math"/>
                              </a:rPr>
                              <m:t>𝑧</m:t>
                            </m:r>
                            <m:r>
                              <a:rPr lang="zh-TW" altLang="en-US" sz="1600">
                                <a:latin typeface="Cambria Math"/>
                              </a:rPr>
                              <m:t>⁢</m:t>
                            </m:r>
                            <m:r>
                              <a:rPr lang="zh-TW" altLang="en-US" sz="1600">
                                <a:latin typeface="Cambria Math"/>
                              </a:rPr>
                              <m:t>𝜕</m:t>
                            </m:r>
                            <m:r>
                              <a:rPr lang="zh-TW" altLang="en-US" sz="1600" i="1">
                                <a:latin typeface="Cambria Math"/>
                              </a:rPr>
                              <m:t>𝑥</m:t>
                            </m:r>
                          </m:den>
                        </m:f>
                        <m:r>
                          <a:rPr lang="zh-TW" altLang="en-US" sz="1600">
                            <a:latin typeface="Cambria Math"/>
                          </a:rPr>
                          <m:t>,</m:t>
                        </m:r>
                        <m:f>
                          <m:fPr>
                            <m:ctrlPr>
                              <a:rPr lang="zh-TW" altLang="en-US" sz="1600" i="1">
                                <a:latin typeface="Cambria Math"/>
                              </a:rPr>
                            </m:ctrlPr>
                          </m:fPr>
                          <m:num>
                            <m:sSup>
                              <m:sSupPr>
                                <m:ctrlPr>
                                  <a:rPr lang="zh-TW" altLang="en-US" sz="1600" i="1">
                                    <a:latin typeface="Cambria Math"/>
                                  </a:rPr>
                                </m:ctrlPr>
                              </m:sSupPr>
                              <m:e>
                                <m:r>
                                  <a:rPr lang="zh-TW" altLang="en-US" sz="1600">
                                    <a:latin typeface="Cambria Math"/>
                                  </a:rPr>
                                  <m:t>𝜕</m:t>
                                </m:r>
                              </m:e>
                              <m:sup>
                                <m:r>
                                  <a:rPr lang="zh-TW" altLang="en-US" sz="1600">
                                    <a:latin typeface="Cambria Math"/>
                                  </a:rPr>
                                  <m:t>2</m:t>
                                </m:r>
                              </m:sup>
                            </m:sSup>
                          </m:num>
                          <m:den>
                            <m:r>
                              <a:rPr lang="zh-TW" altLang="en-US" sz="1600">
                                <a:latin typeface="Cambria Math"/>
                              </a:rPr>
                              <m:t>𝜕</m:t>
                            </m:r>
                            <m:r>
                              <a:rPr lang="zh-TW" altLang="en-US" sz="1600" i="1">
                                <a:latin typeface="Cambria Math"/>
                              </a:rPr>
                              <m:t>𝑦</m:t>
                            </m:r>
                            <m:r>
                              <a:rPr lang="zh-TW" altLang="en-US" sz="1600">
                                <a:latin typeface="Cambria Math"/>
                              </a:rPr>
                              <m:t>⁢</m:t>
                            </m:r>
                            <m:r>
                              <a:rPr lang="zh-TW" altLang="en-US" sz="1600">
                                <a:latin typeface="Cambria Math"/>
                              </a:rPr>
                              <m:t>𝜕</m:t>
                            </m:r>
                            <m:r>
                              <a:rPr lang="zh-TW" altLang="en-US" sz="1600" i="1">
                                <a:latin typeface="Cambria Math"/>
                              </a:rPr>
                              <m:t>𝑧</m:t>
                            </m:r>
                          </m:den>
                        </m:f>
                        <m:r>
                          <a:rPr lang="zh-TW" altLang="en-US" sz="1600">
                            <a:latin typeface="Cambria Math"/>
                          </a:rPr>
                          <m:t>,</m:t>
                        </m:r>
                        <m:f>
                          <m:fPr>
                            <m:ctrlPr>
                              <a:rPr lang="zh-TW" altLang="en-US" sz="1600" i="1">
                                <a:latin typeface="Cambria Math"/>
                              </a:rPr>
                            </m:ctrlPr>
                          </m:fPr>
                          <m:num>
                            <m:sSup>
                              <m:sSupPr>
                                <m:ctrlPr>
                                  <a:rPr lang="zh-TW" altLang="en-US" sz="1600" i="1">
                                    <a:latin typeface="Cambria Math"/>
                                  </a:rPr>
                                </m:ctrlPr>
                              </m:sSupPr>
                              <m:e>
                                <m:r>
                                  <a:rPr lang="zh-TW" altLang="en-US" sz="1600">
                                    <a:latin typeface="Cambria Math"/>
                                  </a:rPr>
                                  <m:t>𝜕</m:t>
                                </m:r>
                              </m:e>
                              <m:sup>
                                <m:r>
                                  <a:rPr lang="zh-TW" altLang="en-US" sz="1600">
                                    <a:latin typeface="Cambria Math"/>
                                  </a:rPr>
                                  <m:t>2</m:t>
                                </m:r>
                              </m:sup>
                            </m:sSup>
                          </m:num>
                          <m:den>
                            <m:r>
                              <a:rPr lang="zh-TW" altLang="en-US" sz="1600">
                                <a:latin typeface="Cambria Math"/>
                              </a:rPr>
                              <m:t>𝜕</m:t>
                            </m:r>
                            <m:r>
                              <a:rPr lang="zh-TW" altLang="en-US" sz="1600" i="1">
                                <a:latin typeface="Cambria Math"/>
                              </a:rPr>
                              <m:t>𝑧</m:t>
                            </m:r>
                            <m:r>
                              <a:rPr lang="zh-TW" altLang="en-US" sz="1600">
                                <a:latin typeface="Cambria Math"/>
                              </a:rPr>
                              <m:t>⁢</m:t>
                            </m:r>
                            <m:r>
                              <a:rPr lang="zh-TW" altLang="en-US" sz="1600">
                                <a:latin typeface="Cambria Math"/>
                              </a:rPr>
                              <m:t>𝜕</m:t>
                            </m:r>
                            <m:r>
                              <a:rPr lang="zh-TW" altLang="en-US" sz="1600" i="1">
                                <a:latin typeface="Cambria Math"/>
                              </a:rPr>
                              <m:t>𝑦</m:t>
                            </m:r>
                          </m:den>
                        </m:f>
                      </m:oMath>
                    </m:oMathPara>
                  </a14:m>
                  <a:endParaRPr lang="zh-TW" altLang="en-US" sz="1600" dirty="0"/>
                </a:p>
              </p:txBody>
            </p:sp>
          </mc:Choice>
          <mc:Fallback xmlns="">
            <p:sp>
              <p:nvSpPr>
                <p:cNvPr id="12" name="Rectangle 11"/>
                <p:cNvSpPr>
                  <a:spLocks noRot="1" noChangeAspect="1" noMove="1" noResize="1" noEditPoints="1" noAdjustHandles="1" noChangeArrowheads="1" noChangeShapeType="1" noTextEdit="1"/>
                </p:cNvSpPr>
                <p:nvPr/>
              </p:nvSpPr>
              <p:spPr>
                <a:xfrm>
                  <a:off x="555552" y="5270803"/>
                  <a:ext cx="8460970" cy="628505"/>
                </a:xfrm>
                <a:prstGeom prst="rect">
                  <a:avLst/>
                </a:prstGeom>
                <a:blipFill rotWithShape="1">
                  <a:blip r:embed="rId6"/>
                  <a:stretch>
                    <a:fillRect/>
                  </a:stretch>
                </a:blipFill>
              </p:spPr>
              <p:txBody>
                <a:bodyPr/>
                <a:lstStyle/>
                <a:p>
                  <a:r>
                    <a:rPr lang="zh-TW" altLang="en-US">
                      <a:noFill/>
                    </a:rPr>
                    <a:t> </a:t>
                  </a:r>
                </a:p>
              </p:txBody>
            </p:sp>
          </mc:Fallback>
        </mc:AlternateContent>
        <p:cxnSp>
          <p:nvCxnSpPr>
            <p:cNvPr id="14" name="Straight Connector 13"/>
            <p:cNvCxnSpPr/>
            <p:nvPr/>
          </p:nvCxnSpPr>
          <p:spPr>
            <a:xfrm>
              <a:off x="2405072" y="5880258"/>
              <a:ext cx="944402" cy="0"/>
            </a:xfrm>
            <a:prstGeom prst="lin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02278" y="5880258"/>
              <a:ext cx="944402" cy="0"/>
            </a:xfrm>
            <a:prstGeom prst="lin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607178" y="5880258"/>
              <a:ext cx="944402" cy="0"/>
            </a:xfrm>
            <a:prstGeom prst="lin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668972" y="5880258"/>
              <a:ext cx="944402" cy="0"/>
            </a:xfrm>
            <a:prstGeom prst="lin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766178" y="5880258"/>
              <a:ext cx="944402" cy="0"/>
            </a:xfrm>
            <a:prstGeom prst="lin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871078" y="5880258"/>
              <a:ext cx="944402" cy="0"/>
            </a:xfrm>
            <a:prstGeom prst="lin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488581" y="5968577"/>
            <a:ext cx="8349082"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However, as we can already see, there must be some symmetries in the Riemann tensor that will allow us to get rid of lots of terms.</a:t>
            </a:r>
            <a:endParaRPr lang="zh-TW" altLang="en-US" dirty="0" smtClean="0">
              <a:latin typeface="Cambria Math" pitchFamily="18" charset="0"/>
              <a:ea typeface="Cambria Math" pitchFamily="18" charset="0"/>
            </a:endParaRPr>
          </a:p>
        </p:txBody>
      </p:sp>
    </p:spTree>
    <p:extLst>
      <p:ext uri="{BB962C8B-B14F-4D97-AF65-F5344CB8AC3E}">
        <p14:creationId xmlns:p14="http://schemas.microsoft.com/office/powerpoint/2010/main" val="1904382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The Riemann Tensor</a:t>
            </a:r>
            <a:endParaRPr lang="zh-TW" altLang="en-US" dirty="0"/>
          </a:p>
        </p:txBody>
      </p:sp>
      <mc:AlternateContent xmlns:mc="http://schemas.openxmlformats.org/markup-compatibility/2006" xmlns:a14="http://schemas.microsoft.com/office/drawing/2010/main">
        <mc:Choice Requires="a14">
          <p:sp>
            <p:nvSpPr>
              <p:cNvPr id="4" name="TextBox 3"/>
              <p:cNvSpPr txBox="1"/>
              <p:nvPr/>
            </p:nvSpPr>
            <p:spPr>
              <a:xfrm>
                <a:off x="954069" y="1874827"/>
                <a:ext cx="5222071" cy="6357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𝑅</m:t>
                          </m:r>
                        </m:e>
                        <m:sub>
                          <m:r>
                            <m:rPr>
                              <m:sty m:val="p"/>
                            </m:rPr>
                            <a:rPr lang="zh-TW" altLang="en-US">
                              <a:latin typeface="Cambria Math"/>
                            </a:rPr>
                            <m:t>αβγδ</m:t>
                          </m:r>
                        </m:sub>
                      </m:sSub>
                      <m:r>
                        <a:rPr lang="zh-TW" altLang="en-US">
                          <a:latin typeface="Cambria Math"/>
                        </a:rPr>
                        <m:t>=</m:t>
                      </m:r>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𝛤</m:t>
                              </m:r>
                            </m:e>
                            <m:sub>
                              <m:r>
                                <m:rPr>
                                  <m:sty m:val="p"/>
                                </m:rPr>
                                <a:rPr lang="zh-TW" altLang="en-US">
                                  <a:latin typeface="Cambria Math"/>
                                </a:rPr>
                                <m:t>αβδ</m:t>
                              </m:r>
                            </m:sub>
                          </m:sSub>
                        </m:num>
                        <m:den>
                          <m:r>
                            <a:rPr lang="zh-TW" altLang="en-US">
                              <a:latin typeface="Cambria Math"/>
                            </a:rPr>
                            <m:t>𝜕</m:t>
                          </m:r>
                          <m:sSup>
                            <m:sSupPr>
                              <m:ctrlPr>
                                <a:rPr lang="zh-TW" altLang="en-US" i="1">
                                  <a:latin typeface="Cambria Math"/>
                                </a:rPr>
                              </m:ctrlPr>
                            </m:sSupPr>
                            <m:e>
                              <m:r>
                                <a:rPr lang="zh-TW" altLang="en-US" i="1">
                                  <a:latin typeface="Cambria Math"/>
                                </a:rPr>
                                <m:t>𝑥</m:t>
                              </m:r>
                            </m:e>
                            <m:sup>
                              <m:r>
                                <a:rPr lang="zh-TW" altLang="en-US" i="1">
                                  <a:latin typeface="Cambria Math"/>
                                </a:rPr>
                                <m:t>𝛾</m:t>
                              </m:r>
                            </m:sup>
                          </m:sSup>
                        </m:den>
                      </m:f>
                      <m:r>
                        <a:rPr lang="zh-TW" altLang="en-US">
                          <a:latin typeface="Cambria Math"/>
                        </a:rPr>
                        <m:t>−</m:t>
                      </m:r>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𝛤</m:t>
                              </m:r>
                            </m:e>
                            <m:sub>
                              <m:r>
                                <m:rPr>
                                  <m:sty m:val="p"/>
                                </m:rPr>
                                <a:rPr lang="zh-TW" altLang="en-US">
                                  <a:latin typeface="Cambria Math"/>
                                </a:rPr>
                                <m:t>αβγ</m:t>
                              </m:r>
                            </m:sub>
                          </m:sSub>
                        </m:num>
                        <m:den>
                          <m:r>
                            <a:rPr lang="zh-TW" altLang="en-US">
                              <a:latin typeface="Cambria Math"/>
                            </a:rPr>
                            <m:t>𝜕</m:t>
                          </m:r>
                          <m:sSup>
                            <m:sSupPr>
                              <m:ctrlPr>
                                <a:rPr lang="zh-TW" altLang="en-US" i="1">
                                  <a:latin typeface="Cambria Math"/>
                                </a:rPr>
                              </m:ctrlPr>
                            </m:sSupPr>
                            <m:e>
                              <m:r>
                                <a:rPr lang="zh-TW" altLang="en-US" i="1">
                                  <a:latin typeface="Cambria Math"/>
                                </a:rPr>
                                <m:t>𝑥</m:t>
                              </m:r>
                            </m:e>
                            <m:sup>
                              <m:r>
                                <a:rPr lang="zh-TW" altLang="en-US" i="1">
                                  <a:latin typeface="Cambria Math"/>
                                </a:rPr>
                                <m:t>𝛿</m:t>
                              </m:r>
                            </m:sup>
                          </m:sSup>
                        </m:den>
                      </m:f>
                      <m:r>
                        <a:rPr lang="zh-TW" altLang="en-US">
                          <a:latin typeface="Cambria Math"/>
                        </a:rPr>
                        <m:t>+</m:t>
                      </m:r>
                      <m:sSup>
                        <m:sSupPr>
                          <m:ctrlPr>
                            <a:rPr lang="zh-TW" altLang="en-US" i="1">
                              <a:latin typeface="Cambria Math"/>
                            </a:rPr>
                          </m:ctrlPr>
                        </m:sSupPr>
                        <m:e>
                          <m:r>
                            <a:rPr lang="zh-TW" altLang="en-US" i="1">
                              <a:latin typeface="Cambria Math"/>
                            </a:rPr>
                            <m:t>𝑔</m:t>
                          </m:r>
                        </m:e>
                        <m:sup>
                          <m:r>
                            <m:rPr>
                              <m:sty m:val="p"/>
                            </m:rPr>
                            <a:rPr lang="zh-TW" altLang="en-US">
                              <a:latin typeface="Cambria Math"/>
                            </a:rPr>
                            <m:t>μν</m:t>
                          </m:r>
                        </m:sup>
                      </m:sSup>
                      <m:r>
                        <a:rPr lang="zh-TW" altLang="en-US">
                          <a:latin typeface="Cambria Math"/>
                        </a:rPr>
                        <m:t>⁢</m:t>
                      </m:r>
                      <m:d>
                        <m:dPr>
                          <m:ctrlPr>
                            <a:rPr lang="zh-TW" altLang="en-US" i="1">
                              <a:latin typeface="Cambria Math"/>
                            </a:rPr>
                          </m:ctrlPr>
                        </m:dPr>
                        <m:e>
                          <m:sSub>
                            <m:sSubPr>
                              <m:ctrlPr>
                                <a:rPr lang="zh-TW" altLang="en-US" i="1">
                                  <a:latin typeface="Cambria Math"/>
                                </a:rPr>
                              </m:ctrlPr>
                            </m:sSubPr>
                            <m:e>
                              <m:r>
                                <a:rPr lang="zh-TW" altLang="en-US" i="1">
                                  <a:latin typeface="Cambria Math"/>
                                </a:rPr>
                                <m:t>𝛤</m:t>
                              </m:r>
                            </m:e>
                            <m:sub>
                              <m:r>
                                <m:rPr>
                                  <m:sty m:val="p"/>
                                </m:rPr>
                                <a:rPr lang="zh-TW" altLang="en-US">
                                  <a:latin typeface="Cambria Math"/>
                                </a:rPr>
                                <m:t>μαδ</m:t>
                              </m:r>
                            </m:sub>
                          </m:sSub>
                          <m:r>
                            <a:rPr lang="zh-TW" altLang="en-US">
                              <a:latin typeface="Cambria Math"/>
                            </a:rPr>
                            <m:t>⁢</m:t>
                          </m:r>
                          <m:sSub>
                            <m:sSubPr>
                              <m:ctrlPr>
                                <a:rPr lang="zh-TW" altLang="en-US" i="1">
                                  <a:latin typeface="Cambria Math"/>
                                </a:rPr>
                              </m:ctrlPr>
                            </m:sSubPr>
                            <m:e>
                              <m:r>
                                <a:rPr lang="zh-TW" altLang="en-US" i="1">
                                  <a:latin typeface="Cambria Math"/>
                                </a:rPr>
                                <m:t>𝛤</m:t>
                              </m:r>
                            </m:e>
                            <m:sub>
                              <m:r>
                                <m:rPr>
                                  <m:sty m:val="p"/>
                                </m:rPr>
                                <a:rPr lang="zh-TW" altLang="en-US">
                                  <a:latin typeface="Cambria Math"/>
                                </a:rPr>
                                <m:t>νβγ</m:t>
                              </m:r>
                            </m:sub>
                          </m:sSub>
                          <m:r>
                            <a:rPr lang="zh-TW" altLang="en-US">
                              <a:latin typeface="Cambria Math"/>
                            </a:rPr>
                            <m:t>−</m:t>
                          </m:r>
                          <m:sSub>
                            <m:sSubPr>
                              <m:ctrlPr>
                                <a:rPr lang="zh-TW" altLang="en-US" i="1">
                                  <a:latin typeface="Cambria Math"/>
                                </a:rPr>
                              </m:ctrlPr>
                            </m:sSubPr>
                            <m:e>
                              <m:r>
                                <a:rPr lang="zh-TW" altLang="en-US" i="1">
                                  <a:latin typeface="Cambria Math"/>
                                </a:rPr>
                                <m:t>𝛤</m:t>
                              </m:r>
                            </m:e>
                            <m:sub>
                              <m:r>
                                <m:rPr>
                                  <m:sty m:val="p"/>
                                </m:rPr>
                                <a:rPr lang="zh-TW" altLang="en-US">
                                  <a:latin typeface="Cambria Math"/>
                                </a:rPr>
                                <m:t>μαγ</m:t>
                              </m:r>
                            </m:sub>
                          </m:sSub>
                          <m:r>
                            <a:rPr lang="zh-TW" altLang="en-US">
                              <a:latin typeface="Cambria Math"/>
                            </a:rPr>
                            <m:t>⁢</m:t>
                          </m:r>
                          <m:sSub>
                            <m:sSubPr>
                              <m:ctrlPr>
                                <a:rPr lang="zh-TW" altLang="en-US" i="1">
                                  <a:latin typeface="Cambria Math"/>
                                </a:rPr>
                              </m:ctrlPr>
                            </m:sSubPr>
                            <m:e>
                              <m:r>
                                <a:rPr lang="zh-TW" altLang="en-US" i="1">
                                  <a:latin typeface="Cambria Math"/>
                                </a:rPr>
                                <m:t>𝛤</m:t>
                              </m:r>
                            </m:e>
                            <m:sub>
                              <m:r>
                                <m:rPr>
                                  <m:sty m:val="p"/>
                                </m:rPr>
                                <a:rPr lang="zh-TW" altLang="en-US">
                                  <a:latin typeface="Cambria Math"/>
                                </a:rPr>
                                <m:t>νβδ</m:t>
                              </m:r>
                            </m:sub>
                          </m:sSub>
                        </m:e>
                      </m:d>
                    </m:oMath>
                  </m:oMathPara>
                </a14:m>
                <a:endParaRPr lang="zh-TW" alt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954069" y="1874827"/>
                <a:ext cx="5222071" cy="635751"/>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762897" y="4491631"/>
                <a:ext cx="3439660"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𝛤</m:t>
                          </m:r>
                        </m:e>
                        <m:sub>
                          <m:r>
                            <m:rPr>
                              <m:sty m:val="p"/>
                            </m:rPr>
                            <a:rPr lang="zh-TW" altLang="en-US">
                              <a:latin typeface="Cambria Math"/>
                            </a:rPr>
                            <m:t>αβγ</m:t>
                          </m:r>
                        </m:sub>
                      </m:sSub>
                      <m:r>
                        <a:rPr lang="zh-TW" altLang="en-US">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2</m:t>
                          </m:r>
                        </m:den>
                      </m:f>
                      <m:r>
                        <a:rPr lang="zh-TW" altLang="en-US">
                          <a:latin typeface="Cambria Math"/>
                        </a:rPr>
                        <m:t>⁢</m:t>
                      </m:r>
                      <m:d>
                        <m:dPr>
                          <m:ctrlPr>
                            <a:rPr lang="zh-TW" altLang="en-US" i="1">
                              <a:latin typeface="Cambria Math"/>
                            </a:rPr>
                          </m:ctrlPr>
                        </m:dPr>
                        <m:e>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𝑔</m:t>
                                  </m:r>
                                </m:e>
                                <m:sub>
                                  <m:r>
                                    <m:rPr>
                                      <m:sty m:val="p"/>
                                    </m:rPr>
                                    <a:rPr lang="zh-TW" altLang="en-US">
                                      <a:latin typeface="Cambria Math"/>
                                    </a:rPr>
                                    <m:t>αβ</m:t>
                                  </m:r>
                                </m:sub>
                              </m:sSub>
                            </m:num>
                            <m:den>
                              <m:r>
                                <a:rPr lang="zh-TW" altLang="en-US">
                                  <a:latin typeface="Cambria Math"/>
                                </a:rPr>
                                <m:t>𝜕</m:t>
                              </m:r>
                              <m:sSup>
                                <m:sSupPr>
                                  <m:ctrlPr>
                                    <a:rPr lang="zh-TW" altLang="en-US" i="1">
                                      <a:latin typeface="Cambria Math"/>
                                    </a:rPr>
                                  </m:ctrlPr>
                                </m:sSupPr>
                                <m:e>
                                  <m:r>
                                    <a:rPr lang="zh-TW" altLang="en-US" i="1">
                                      <a:latin typeface="Cambria Math"/>
                                    </a:rPr>
                                    <m:t>𝑥</m:t>
                                  </m:r>
                                </m:e>
                                <m:sup>
                                  <m:r>
                                    <a:rPr lang="zh-TW" altLang="en-US" i="1">
                                      <a:latin typeface="Cambria Math"/>
                                    </a:rPr>
                                    <m:t>𝛾</m:t>
                                  </m:r>
                                </m:sup>
                              </m:sSup>
                            </m:den>
                          </m:f>
                          <m:r>
                            <a:rPr lang="zh-TW" altLang="en-US">
                              <a:latin typeface="Cambria Math"/>
                            </a:rPr>
                            <m:t>+</m:t>
                          </m:r>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𝑔</m:t>
                                  </m:r>
                                </m:e>
                                <m:sub>
                                  <m:r>
                                    <m:rPr>
                                      <m:sty m:val="p"/>
                                    </m:rPr>
                                    <a:rPr lang="zh-TW" altLang="en-US">
                                      <a:latin typeface="Cambria Math"/>
                                    </a:rPr>
                                    <m:t>αγ</m:t>
                                  </m:r>
                                </m:sub>
                              </m:sSub>
                            </m:num>
                            <m:den>
                              <m:r>
                                <a:rPr lang="zh-TW" altLang="en-US">
                                  <a:latin typeface="Cambria Math"/>
                                </a:rPr>
                                <m:t>𝜕</m:t>
                              </m:r>
                              <m:sSup>
                                <m:sSupPr>
                                  <m:ctrlPr>
                                    <a:rPr lang="zh-TW" altLang="en-US" i="1">
                                      <a:latin typeface="Cambria Math"/>
                                    </a:rPr>
                                  </m:ctrlPr>
                                </m:sSupPr>
                                <m:e>
                                  <m:r>
                                    <a:rPr lang="zh-TW" altLang="en-US" i="1">
                                      <a:latin typeface="Cambria Math"/>
                                    </a:rPr>
                                    <m:t>𝑥</m:t>
                                  </m:r>
                                </m:e>
                                <m:sup>
                                  <m:r>
                                    <a:rPr lang="zh-TW" altLang="en-US" i="1">
                                      <a:latin typeface="Cambria Math"/>
                                    </a:rPr>
                                    <m:t>𝛽</m:t>
                                  </m:r>
                                </m:sup>
                              </m:sSup>
                            </m:den>
                          </m:f>
                          <m:r>
                            <a:rPr lang="zh-TW" altLang="en-US">
                              <a:latin typeface="Cambria Math"/>
                            </a:rPr>
                            <m:t>−</m:t>
                          </m:r>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𝑔</m:t>
                                  </m:r>
                                </m:e>
                                <m:sub>
                                  <m:r>
                                    <m:rPr>
                                      <m:sty m:val="p"/>
                                    </m:rPr>
                                    <a:rPr lang="zh-TW" altLang="en-US">
                                      <a:latin typeface="Cambria Math"/>
                                    </a:rPr>
                                    <m:t>βγ</m:t>
                                  </m:r>
                                </m:sub>
                              </m:sSub>
                            </m:num>
                            <m:den>
                              <m:r>
                                <a:rPr lang="zh-TW" altLang="en-US">
                                  <a:latin typeface="Cambria Math"/>
                                </a:rPr>
                                <m:t>𝜕</m:t>
                              </m:r>
                              <m:sSup>
                                <m:sSupPr>
                                  <m:ctrlPr>
                                    <a:rPr lang="zh-TW" altLang="en-US" i="1">
                                      <a:latin typeface="Cambria Math"/>
                                    </a:rPr>
                                  </m:ctrlPr>
                                </m:sSupPr>
                                <m:e>
                                  <m:r>
                                    <a:rPr lang="zh-TW" altLang="en-US" i="1">
                                      <a:latin typeface="Cambria Math"/>
                                    </a:rPr>
                                    <m:t>𝑥</m:t>
                                  </m:r>
                                </m:e>
                                <m:sup>
                                  <m:r>
                                    <a:rPr lang="zh-TW" altLang="en-US" i="1">
                                      <a:latin typeface="Cambria Math"/>
                                    </a:rPr>
                                    <m:t>𝛼</m:t>
                                  </m:r>
                                </m:sup>
                              </m:sSup>
                            </m:den>
                          </m:f>
                        </m:e>
                      </m:d>
                    </m:oMath>
                  </m:oMathPara>
                </a14:m>
                <a:endParaRPr lang="zh-TW"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762897" y="4491631"/>
                <a:ext cx="3439660" cy="714683"/>
              </a:xfrm>
              <a:prstGeom prst="rect">
                <a:avLst/>
              </a:prstGeom>
              <a:blipFill rotWithShape="1">
                <a:blip r:embed="rId3"/>
                <a:stretch>
                  <a:fillRect/>
                </a:stretch>
              </a:blipFill>
            </p:spPr>
            <p:txBody>
              <a:bodyPr/>
              <a:lstStyle/>
              <a:p>
                <a:r>
                  <a:rPr lang="zh-TW" altLang="en-US">
                    <a:noFill/>
                  </a:rPr>
                  <a:t> </a:t>
                </a:r>
              </a:p>
            </p:txBody>
          </p:sp>
        </mc:Fallback>
      </mc:AlternateContent>
      <p:sp>
        <p:nvSpPr>
          <p:cNvPr id="7" name="TextBox 6"/>
          <p:cNvSpPr txBox="1"/>
          <p:nvPr/>
        </p:nvSpPr>
        <p:spPr>
          <a:xfrm>
            <a:off x="436605" y="1400432"/>
            <a:ext cx="6007478"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Without going into detail, the Riemann tensor is defined as:</a:t>
            </a:r>
            <a:endParaRPr lang="zh-TW" altLang="en-US" dirty="0" smtClean="0">
              <a:latin typeface="Cambria Math" pitchFamily="18" charset="0"/>
              <a:ea typeface="Cambria Math" pitchFamily="18" charset="0"/>
            </a:endParaRPr>
          </a:p>
        </p:txBody>
      </p:sp>
      <p:sp>
        <p:nvSpPr>
          <p:cNvPr id="8" name="TextBox 7"/>
          <p:cNvSpPr txBox="1"/>
          <p:nvPr/>
        </p:nvSpPr>
        <p:spPr>
          <a:xfrm>
            <a:off x="436605" y="3015048"/>
            <a:ext cx="6129498"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We can see that it is composed of the difference of two terms</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9" name="TextBox 8"/>
              <p:cNvSpPr txBox="1"/>
              <p:nvPr/>
            </p:nvSpPr>
            <p:spPr>
              <a:xfrm>
                <a:off x="417978" y="4020063"/>
                <a:ext cx="5192640" cy="394019"/>
              </a:xfrm>
              <a:prstGeom prst="rect">
                <a:avLst/>
              </a:prstGeom>
              <a:noFill/>
            </p:spPr>
            <p:txBody>
              <a:bodyPr wrap="none" rtlCol="0">
                <a:spAutoFit/>
              </a:bodyPr>
              <a:lstStyle/>
              <a:p>
                <a:r>
                  <a:rPr lang="en-US" altLang="zh-TW" dirty="0" smtClean="0">
                    <a:latin typeface="Cambria Math" pitchFamily="18" charset="0"/>
                    <a:ea typeface="Cambria Math" pitchFamily="18" charset="0"/>
                  </a:rPr>
                  <a:t>Where the </a:t>
                </a:r>
                <a14:m>
                  <m:oMath xmlns:m="http://schemas.openxmlformats.org/officeDocument/2006/math">
                    <m:sSub>
                      <m:sSubPr>
                        <m:ctrlPr>
                          <a:rPr lang="zh-TW" altLang="en-US" i="1">
                            <a:latin typeface="Cambria Math"/>
                          </a:rPr>
                        </m:ctrlPr>
                      </m:sSubPr>
                      <m:e>
                        <m:r>
                          <a:rPr lang="zh-TW" altLang="en-US" i="1">
                            <a:latin typeface="Cambria Math"/>
                          </a:rPr>
                          <m:t>𝛤</m:t>
                        </m:r>
                      </m:e>
                      <m:sub>
                        <m:r>
                          <m:rPr>
                            <m:sty m:val="p"/>
                          </m:rPr>
                          <a:rPr lang="zh-TW" altLang="en-US">
                            <a:latin typeface="Cambria Math"/>
                          </a:rPr>
                          <m:t>αβγ</m:t>
                        </m:r>
                      </m:sub>
                    </m:sSub>
                  </m:oMath>
                </a14:m>
                <a:r>
                  <a:rPr lang="en-US" altLang="zh-TW" dirty="0" smtClean="0">
                    <a:latin typeface="Cambria Math" pitchFamily="18" charset="0"/>
                    <a:ea typeface="Cambria Math" pitchFamily="18" charset="0"/>
                  </a:rPr>
                  <a:t> terms are related to the metric as:</a:t>
                </a:r>
                <a:endParaRPr lang="zh-TW" altLang="en-US" dirty="0" smtClean="0">
                  <a:latin typeface="Cambria Math" pitchFamily="18" charset="0"/>
                  <a:ea typeface="Cambria Math"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17978" y="4020063"/>
                <a:ext cx="5192640" cy="394019"/>
              </a:xfrm>
              <a:prstGeom prst="rect">
                <a:avLst/>
              </a:prstGeom>
              <a:blipFill rotWithShape="1">
                <a:blip r:embed="rId4"/>
                <a:stretch>
                  <a:fillRect l="-1058" t="-9231" b="-15385"/>
                </a:stretch>
              </a:blipFill>
            </p:spPr>
            <p:txBody>
              <a:bodyPr/>
              <a:lstStyle/>
              <a:p>
                <a:r>
                  <a:rPr lang="zh-TW" altLang="en-US">
                    <a:noFill/>
                  </a:rPr>
                  <a:t> </a:t>
                </a:r>
              </a:p>
            </p:txBody>
          </p:sp>
        </mc:Fallback>
      </mc:AlternateContent>
      <p:sp>
        <p:nvSpPr>
          <p:cNvPr id="10" name="TextBox 9"/>
          <p:cNvSpPr txBox="1"/>
          <p:nvPr/>
        </p:nvSpPr>
        <p:spPr>
          <a:xfrm>
            <a:off x="3207940" y="5366263"/>
            <a:ext cx="4037324"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They are called the </a:t>
            </a:r>
            <a:r>
              <a:rPr lang="en-US" altLang="zh-TW" dirty="0" err="1" smtClean="0">
                <a:latin typeface="Cambria Math" pitchFamily="18" charset="0"/>
                <a:ea typeface="Cambria Math" pitchFamily="18" charset="0"/>
              </a:rPr>
              <a:t>Christoffel</a:t>
            </a:r>
            <a:r>
              <a:rPr lang="en-US" altLang="zh-TW" dirty="0" smtClean="0">
                <a:latin typeface="Cambria Math" pitchFamily="18" charset="0"/>
                <a:ea typeface="Cambria Math" pitchFamily="18" charset="0"/>
              </a:rPr>
              <a:t> symbols.</a:t>
            </a:r>
            <a:endParaRPr lang="zh-TW" altLang="en-US" dirty="0" smtClean="0">
              <a:latin typeface="Cambria Math" pitchFamily="18" charset="0"/>
              <a:ea typeface="Cambria Math" pitchFamily="18" charset="0"/>
            </a:endParaRPr>
          </a:p>
        </p:txBody>
      </p:sp>
      <p:sp>
        <p:nvSpPr>
          <p:cNvPr id="11" name="TextBox 10"/>
          <p:cNvSpPr txBox="1"/>
          <p:nvPr/>
        </p:nvSpPr>
        <p:spPr>
          <a:xfrm>
            <a:off x="495499" y="6075322"/>
            <a:ext cx="8128383"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Now, we can see that the Riemann tensor is related to the metric through the second derivative.</a:t>
            </a:r>
            <a:endParaRPr lang="zh-TW" altLang="en-US" dirty="0" smtClean="0">
              <a:latin typeface="Cambria Math" pitchFamily="18" charset="0"/>
              <a:ea typeface="Cambria Math" pitchFamily="18" charset="0"/>
            </a:endParaRPr>
          </a:p>
        </p:txBody>
      </p:sp>
      <p:sp>
        <p:nvSpPr>
          <p:cNvPr id="12" name="TextBox 11"/>
          <p:cNvSpPr txBox="1"/>
          <p:nvPr/>
        </p:nvSpPr>
        <p:spPr>
          <a:xfrm>
            <a:off x="6566103" y="4399616"/>
            <a:ext cx="2354106" cy="646331"/>
          </a:xfrm>
          <a:prstGeom prst="rect">
            <a:avLst/>
          </a:prstGeom>
          <a:solidFill>
            <a:schemeClr val="bg1"/>
          </a:solidFill>
        </p:spPr>
        <p:txBody>
          <a:bodyPr wrap="none" rtlCol="0">
            <a:spAutoFit/>
          </a:bodyPr>
          <a:lstStyle/>
          <a:p>
            <a:r>
              <a:rPr lang="en-US" altLang="zh-TW" sz="3600" dirty="0" smtClean="0">
                <a:solidFill>
                  <a:srgbClr val="FF0000"/>
                </a:solidFill>
                <a:latin typeface="Cambria Math" pitchFamily="18" charset="0"/>
                <a:ea typeface="Cambria Math" pitchFamily="18" charset="0"/>
              </a:rPr>
              <a:t>BAD SLIDE</a:t>
            </a:r>
            <a:endParaRPr lang="zh-TW" altLang="en-US" sz="3600" dirty="0" smtClean="0">
              <a:solidFill>
                <a:srgbClr val="FF0000"/>
              </a:solidFill>
              <a:latin typeface="Cambria Math" pitchFamily="18" charset="0"/>
              <a:ea typeface="Cambria Math" pitchFamily="18" charset="0"/>
            </a:endParaRPr>
          </a:p>
        </p:txBody>
      </p:sp>
    </p:spTree>
    <p:extLst>
      <p:ext uri="{BB962C8B-B14F-4D97-AF65-F5344CB8AC3E}">
        <p14:creationId xmlns:p14="http://schemas.microsoft.com/office/powerpoint/2010/main" val="1904382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altLang="zh-TW" dirty="0" smtClean="0"/>
              <a:t>Meaning of the </a:t>
            </a:r>
            <a:r>
              <a:rPr lang="en-US" altLang="zh-TW" dirty="0" err="1" smtClean="0"/>
              <a:t>Christoffel</a:t>
            </a:r>
            <a:r>
              <a:rPr lang="en-US" altLang="zh-TW" dirty="0" smtClean="0"/>
              <a:t> symbols</a:t>
            </a:r>
            <a:endParaRPr lang="zh-TW" alt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843" y="5838041"/>
            <a:ext cx="2024801" cy="779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733" y="976564"/>
            <a:ext cx="6820414" cy="1684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733" y="2661138"/>
            <a:ext cx="6820414" cy="2759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2981" y="2965819"/>
            <a:ext cx="3097227" cy="266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3214" y="5858931"/>
            <a:ext cx="3134371" cy="779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2047" y="5811933"/>
            <a:ext cx="2819094" cy="796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649217" y="1946060"/>
            <a:ext cx="2354106" cy="646331"/>
          </a:xfrm>
          <a:prstGeom prst="rect">
            <a:avLst/>
          </a:prstGeom>
          <a:solidFill>
            <a:schemeClr val="bg1"/>
          </a:solidFill>
        </p:spPr>
        <p:txBody>
          <a:bodyPr wrap="none" rtlCol="0">
            <a:spAutoFit/>
          </a:bodyPr>
          <a:lstStyle/>
          <a:p>
            <a:r>
              <a:rPr lang="en-US" altLang="zh-TW" sz="3600" dirty="0" smtClean="0">
                <a:solidFill>
                  <a:srgbClr val="FF0000"/>
                </a:solidFill>
                <a:latin typeface="Cambria Math" pitchFamily="18" charset="0"/>
                <a:ea typeface="Cambria Math" pitchFamily="18" charset="0"/>
              </a:rPr>
              <a:t>BAD SLIDE</a:t>
            </a:r>
            <a:endParaRPr lang="zh-TW" altLang="en-US" sz="3600" dirty="0" smtClean="0">
              <a:solidFill>
                <a:srgbClr val="FF0000"/>
              </a:solidFill>
              <a:latin typeface="Cambria Math" pitchFamily="18" charset="0"/>
              <a:ea typeface="Cambria Math" pitchFamily="18" charset="0"/>
            </a:endParaRPr>
          </a:p>
        </p:txBody>
      </p:sp>
    </p:spTree>
    <p:extLst>
      <p:ext uri="{BB962C8B-B14F-4D97-AF65-F5344CB8AC3E}">
        <p14:creationId xmlns:p14="http://schemas.microsoft.com/office/powerpoint/2010/main" val="2563313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altLang="zh-TW" sz="3200" dirty="0" smtClean="0"/>
              <a:t>Hooray! Let’s do away with the terms!</a:t>
            </a:r>
            <a:br>
              <a:rPr lang="en-US" altLang="zh-TW" sz="3200" dirty="0" smtClean="0"/>
            </a:br>
            <a:r>
              <a:rPr lang="en-US" altLang="zh-TW" sz="3200" dirty="0" smtClean="0"/>
              <a:t>Algebraic Symmetries of the Riemann Tensor</a:t>
            </a:r>
            <a:endParaRPr lang="zh-TW" altLang="en-US" sz="3200" dirty="0"/>
          </a:p>
        </p:txBody>
      </p:sp>
      <mc:AlternateContent xmlns:mc="http://schemas.openxmlformats.org/markup-compatibility/2006" xmlns:a14="http://schemas.microsoft.com/office/drawing/2010/main">
        <mc:Choice Requires="a14">
          <p:sp>
            <p:nvSpPr>
              <p:cNvPr id="3" name="TextBox 2"/>
              <p:cNvSpPr txBox="1"/>
              <p:nvPr/>
            </p:nvSpPr>
            <p:spPr>
              <a:xfrm>
                <a:off x="399171" y="1629010"/>
                <a:ext cx="5222071" cy="6357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𝑅</m:t>
                          </m:r>
                        </m:e>
                        <m:sub>
                          <m:r>
                            <m:rPr>
                              <m:sty m:val="p"/>
                            </m:rPr>
                            <a:rPr lang="zh-TW" altLang="en-US">
                              <a:latin typeface="Cambria Math"/>
                            </a:rPr>
                            <m:t>αβγδ</m:t>
                          </m:r>
                        </m:sub>
                      </m:sSub>
                      <m:r>
                        <a:rPr lang="zh-TW" altLang="en-US">
                          <a:latin typeface="Cambria Math"/>
                        </a:rPr>
                        <m:t>=</m:t>
                      </m:r>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𝛤</m:t>
                              </m:r>
                            </m:e>
                            <m:sub>
                              <m:r>
                                <m:rPr>
                                  <m:sty m:val="p"/>
                                </m:rPr>
                                <a:rPr lang="zh-TW" altLang="en-US">
                                  <a:latin typeface="Cambria Math"/>
                                </a:rPr>
                                <m:t>αβδ</m:t>
                              </m:r>
                            </m:sub>
                          </m:sSub>
                        </m:num>
                        <m:den>
                          <m:r>
                            <a:rPr lang="zh-TW" altLang="en-US">
                              <a:latin typeface="Cambria Math"/>
                            </a:rPr>
                            <m:t>𝜕</m:t>
                          </m:r>
                          <m:sSup>
                            <m:sSupPr>
                              <m:ctrlPr>
                                <a:rPr lang="zh-TW" altLang="en-US" i="1">
                                  <a:latin typeface="Cambria Math"/>
                                </a:rPr>
                              </m:ctrlPr>
                            </m:sSupPr>
                            <m:e>
                              <m:r>
                                <a:rPr lang="zh-TW" altLang="en-US" i="1">
                                  <a:latin typeface="Cambria Math"/>
                                </a:rPr>
                                <m:t>𝑥</m:t>
                              </m:r>
                            </m:e>
                            <m:sup>
                              <m:r>
                                <a:rPr lang="zh-TW" altLang="en-US" i="1">
                                  <a:latin typeface="Cambria Math"/>
                                </a:rPr>
                                <m:t>𝛾</m:t>
                              </m:r>
                            </m:sup>
                          </m:sSup>
                        </m:den>
                      </m:f>
                      <m:r>
                        <a:rPr lang="zh-TW" altLang="en-US">
                          <a:latin typeface="Cambria Math"/>
                        </a:rPr>
                        <m:t>−</m:t>
                      </m:r>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𝛤</m:t>
                              </m:r>
                            </m:e>
                            <m:sub>
                              <m:r>
                                <m:rPr>
                                  <m:sty m:val="p"/>
                                </m:rPr>
                                <a:rPr lang="zh-TW" altLang="en-US">
                                  <a:latin typeface="Cambria Math"/>
                                </a:rPr>
                                <m:t>αβγ</m:t>
                              </m:r>
                            </m:sub>
                          </m:sSub>
                        </m:num>
                        <m:den>
                          <m:r>
                            <a:rPr lang="zh-TW" altLang="en-US">
                              <a:latin typeface="Cambria Math"/>
                            </a:rPr>
                            <m:t>𝜕</m:t>
                          </m:r>
                          <m:sSup>
                            <m:sSupPr>
                              <m:ctrlPr>
                                <a:rPr lang="zh-TW" altLang="en-US" i="1">
                                  <a:latin typeface="Cambria Math"/>
                                </a:rPr>
                              </m:ctrlPr>
                            </m:sSupPr>
                            <m:e>
                              <m:r>
                                <a:rPr lang="zh-TW" altLang="en-US" i="1">
                                  <a:latin typeface="Cambria Math"/>
                                </a:rPr>
                                <m:t>𝑥</m:t>
                              </m:r>
                            </m:e>
                            <m:sup>
                              <m:r>
                                <a:rPr lang="zh-TW" altLang="en-US" i="1">
                                  <a:latin typeface="Cambria Math"/>
                                </a:rPr>
                                <m:t>𝛿</m:t>
                              </m:r>
                            </m:sup>
                          </m:sSup>
                        </m:den>
                      </m:f>
                      <m:r>
                        <a:rPr lang="zh-TW" altLang="en-US">
                          <a:latin typeface="Cambria Math"/>
                        </a:rPr>
                        <m:t>+</m:t>
                      </m:r>
                      <m:sSup>
                        <m:sSupPr>
                          <m:ctrlPr>
                            <a:rPr lang="zh-TW" altLang="en-US" i="1">
                              <a:latin typeface="Cambria Math"/>
                            </a:rPr>
                          </m:ctrlPr>
                        </m:sSupPr>
                        <m:e>
                          <m:r>
                            <a:rPr lang="zh-TW" altLang="en-US" i="1">
                              <a:latin typeface="Cambria Math"/>
                            </a:rPr>
                            <m:t>𝑔</m:t>
                          </m:r>
                        </m:e>
                        <m:sup>
                          <m:r>
                            <m:rPr>
                              <m:sty m:val="p"/>
                            </m:rPr>
                            <a:rPr lang="zh-TW" altLang="en-US">
                              <a:latin typeface="Cambria Math"/>
                            </a:rPr>
                            <m:t>μν</m:t>
                          </m:r>
                        </m:sup>
                      </m:sSup>
                      <m:r>
                        <a:rPr lang="zh-TW" altLang="en-US">
                          <a:latin typeface="Cambria Math"/>
                        </a:rPr>
                        <m:t>⁢</m:t>
                      </m:r>
                      <m:d>
                        <m:dPr>
                          <m:ctrlPr>
                            <a:rPr lang="zh-TW" altLang="en-US" i="1">
                              <a:latin typeface="Cambria Math"/>
                            </a:rPr>
                          </m:ctrlPr>
                        </m:dPr>
                        <m:e>
                          <m:sSub>
                            <m:sSubPr>
                              <m:ctrlPr>
                                <a:rPr lang="zh-TW" altLang="en-US" i="1">
                                  <a:latin typeface="Cambria Math"/>
                                </a:rPr>
                              </m:ctrlPr>
                            </m:sSubPr>
                            <m:e>
                              <m:r>
                                <a:rPr lang="zh-TW" altLang="en-US" i="1">
                                  <a:latin typeface="Cambria Math"/>
                                </a:rPr>
                                <m:t>𝛤</m:t>
                              </m:r>
                            </m:e>
                            <m:sub>
                              <m:r>
                                <m:rPr>
                                  <m:sty m:val="p"/>
                                </m:rPr>
                                <a:rPr lang="zh-TW" altLang="en-US">
                                  <a:latin typeface="Cambria Math"/>
                                </a:rPr>
                                <m:t>μαδ</m:t>
                              </m:r>
                            </m:sub>
                          </m:sSub>
                          <m:r>
                            <a:rPr lang="zh-TW" altLang="en-US">
                              <a:latin typeface="Cambria Math"/>
                            </a:rPr>
                            <m:t>⁢</m:t>
                          </m:r>
                          <m:sSub>
                            <m:sSubPr>
                              <m:ctrlPr>
                                <a:rPr lang="zh-TW" altLang="en-US" i="1">
                                  <a:latin typeface="Cambria Math"/>
                                </a:rPr>
                              </m:ctrlPr>
                            </m:sSubPr>
                            <m:e>
                              <m:r>
                                <a:rPr lang="zh-TW" altLang="en-US" i="1">
                                  <a:latin typeface="Cambria Math"/>
                                </a:rPr>
                                <m:t>𝛤</m:t>
                              </m:r>
                            </m:e>
                            <m:sub>
                              <m:r>
                                <m:rPr>
                                  <m:sty m:val="p"/>
                                </m:rPr>
                                <a:rPr lang="zh-TW" altLang="en-US">
                                  <a:latin typeface="Cambria Math"/>
                                </a:rPr>
                                <m:t>νβγ</m:t>
                              </m:r>
                            </m:sub>
                          </m:sSub>
                          <m:r>
                            <a:rPr lang="zh-TW" altLang="en-US">
                              <a:latin typeface="Cambria Math"/>
                            </a:rPr>
                            <m:t>−</m:t>
                          </m:r>
                          <m:sSub>
                            <m:sSubPr>
                              <m:ctrlPr>
                                <a:rPr lang="zh-TW" altLang="en-US" i="1">
                                  <a:latin typeface="Cambria Math"/>
                                </a:rPr>
                              </m:ctrlPr>
                            </m:sSubPr>
                            <m:e>
                              <m:r>
                                <a:rPr lang="zh-TW" altLang="en-US" i="1">
                                  <a:latin typeface="Cambria Math"/>
                                </a:rPr>
                                <m:t>𝛤</m:t>
                              </m:r>
                            </m:e>
                            <m:sub>
                              <m:r>
                                <m:rPr>
                                  <m:sty m:val="p"/>
                                </m:rPr>
                                <a:rPr lang="zh-TW" altLang="en-US">
                                  <a:latin typeface="Cambria Math"/>
                                </a:rPr>
                                <m:t>μαγ</m:t>
                              </m:r>
                            </m:sub>
                          </m:sSub>
                          <m:r>
                            <a:rPr lang="zh-TW" altLang="en-US">
                              <a:latin typeface="Cambria Math"/>
                            </a:rPr>
                            <m:t>⁢</m:t>
                          </m:r>
                          <m:sSub>
                            <m:sSubPr>
                              <m:ctrlPr>
                                <a:rPr lang="zh-TW" altLang="en-US" i="1">
                                  <a:latin typeface="Cambria Math"/>
                                </a:rPr>
                              </m:ctrlPr>
                            </m:sSubPr>
                            <m:e>
                              <m:r>
                                <a:rPr lang="zh-TW" altLang="en-US" i="1">
                                  <a:latin typeface="Cambria Math"/>
                                </a:rPr>
                                <m:t>𝛤</m:t>
                              </m:r>
                            </m:e>
                            <m:sub>
                              <m:r>
                                <m:rPr>
                                  <m:sty m:val="p"/>
                                </m:rPr>
                                <a:rPr lang="zh-TW" altLang="en-US">
                                  <a:latin typeface="Cambria Math"/>
                                </a:rPr>
                                <m:t>νβδ</m:t>
                              </m:r>
                            </m:sub>
                          </m:sSub>
                        </m:e>
                      </m:d>
                    </m:oMath>
                  </m:oMathPara>
                </a14:m>
                <a:endParaRPr lang="zh-TW" alt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399171" y="1629010"/>
                <a:ext cx="5222071" cy="635751"/>
              </a:xfrm>
              <a:prstGeom prst="rect">
                <a:avLst/>
              </a:prstGeom>
              <a:blipFill rotWithShape="1">
                <a:blip r:embed="rId2"/>
                <a:stretch>
                  <a:fillRect/>
                </a:stretch>
              </a:blipFill>
            </p:spPr>
            <p:txBody>
              <a:bodyPr/>
              <a:lstStyle/>
              <a:p>
                <a:r>
                  <a:rPr lang="zh-TW" altLang="en-US">
                    <a:noFill/>
                  </a:rPr>
                  <a:t> </a:t>
                </a:r>
              </a:p>
            </p:txBody>
          </p:sp>
        </mc:Fallback>
      </mc:AlternateContent>
      <p:sp>
        <p:nvSpPr>
          <p:cNvPr id="4" name="TextBox 3"/>
          <p:cNvSpPr txBox="1"/>
          <p:nvPr/>
        </p:nvSpPr>
        <p:spPr>
          <a:xfrm>
            <a:off x="691977" y="1185893"/>
            <a:ext cx="6776727"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From the definition of the Riemann Tensor and </a:t>
            </a:r>
            <a:r>
              <a:rPr lang="en-US" altLang="zh-TW" dirty="0" err="1" smtClean="0">
                <a:latin typeface="Cambria Math" pitchFamily="18" charset="0"/>
                <a:ea typeface="Cambria Math" pitchFamily="18" charset="0"/>
              </a:rPr>
              <a:t>Christoffel</a:t>
            </a:r>
            <a:r>
              <a:rPr lang="en-US" altLang="zh-TW" dirty="0" smtClean="0">
                <a:latin typeface="Cambria Math" pitchFamily="18" charset="0"/>
                <a:ea typeface="Cambria Math" pitchFamily="18" charset="0"/>
              </a:rPr>
              <a:t> symbols,</a:t>
            </a:r>
            <a:endParaRPr lang="zh-TW" altLang="en-US" dirty="0" smtClean="0">
              <a:latin typeface="Cambria Math" pitchFamily="18" charset="0"/>
              <a:ea typeface="Cambria Math" pitchFamily="18" charset="0"/>
            </a:endParaRPr>
          </a:p>
        </p:txBody>
      </p:sp>
      <p:sp>
        <p:nvSpPr>
          <p:cNvPr id="5" name="TextBox 4"/>
          <p:cNvSpPr txBox="1"/>
          <p:nvPr/>
        </p:nvSpPr>
        <p:spPr>
          <a:xfrm>
            <a:off x="412901" y="2504301"/>
            <a:ext cx="1778949"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We can find that</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473117" y="2963653"/>
                <a:ext cx="1750671" cy="3943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𝑅</m:t>
                          </m:r>
                        </m:e>
                        <m:sub>
                          <m:r>
                            <m:rPr>
                              <m:sty m:val="p"/>
                            </m:rPr>
                            <a:rPr lang="zh-TW" altLang="en-US">
                              <a:latin typeface="Cambria Math"/>
                            </a:rPr>
                            <m:t>αβδγ</m:t>
                          </m:r>
                        </m:sub>
                      </m:sSub>
                      <m:r>
                        <a:rPr lang="zh-TW" altLang="en-US">
                          <a:latin typeface="Cambria Math"/>
                        </a:rPr>
                        <m:t>=−</m:t>
                      </m:r>
                      <m:sSub>
                        <m:sSubPr>
                          <m:ctrlPr>
                            <a:rPr lang="zh-TW" altLang="en-US" i="1">
                              <a:latin typeface="Cambria Math"/>
                            </a:rPr>
                          </m:ctrlPr>
                        </m:sSubPr>
                        <m:e>
                          <m:r>
                            <a:rPr lang="zh-TW" altLang="en-US" i="1">
                              <a:latin typeface="Cambria Math"/>
                            </a:rPr>
                            <m:t>𝑅</m:t>
                          </m:r>
                        </m:e>
                        <m:sub>
                          <m:r>
                            <m:rPr>
                              <m:sty m:val="p"/>
                            </m:rPr>
                            <a:rPr lang="zh-TW" altLang="en-US">
                              <a:latin typeface="Cambria Math"/>
                            </a:rPr>
                            <m:t>αβγδ</m:t>
                          </m:r>
                        </m:sub>
                      </m:sSub>
                    </m:oMath>
                  </m:oMathPara>
                </a14:m>
                <a:endParaRPr lang="zh-TW" altLang="en-US" dirty="0"/>
              </a:p>
            </p:txBody>
          </p:sp>
        </mc:Choice>
        <mc:Fallback xmlns="">
          <p:sp>
            <p:nvSpPr>
              <p:cNvPr id="6" name="Rectangle 5"/>
              <p:cNvSpPr>
                <a:spLocks noRot="1" noChangeAspect="1" noMove="1" noResize="1" noEditPoints="1" noAdjustHandles="1" noChangeArrowheads="1" noChangeShapeType="1" noTextEdit="1"/>
              </p:cNvSpPr>
              <p:nvPr/>
            </p:nvSpPr>
            <p:spPr>
              <a:xfrm>
                <a:off x="473117" y="2963653"/>
                <a:ext cx="1750671" cy="394339"/>
              </a:xfrm>
              <a:prstGeom prst="rect">
                <a:avLst/>
              </a:prstGeom>
              <a:blipFill rotWithShape="1">
                <a:blip r:embed="rId3"/>
                <a:stretch>
                  <a:fillRect b="-923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690610" y="1589545"/>
                <a:ext cx="3439660"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𝛤</m:t>
                          </m:r>
                        </m:e>
                        <m:sub>
                          <m:r>
                            <m:rPr>
                              <m:sty m:val="p"/>
                            </m:rPr>
                            <a:rPr lang="zh-TW" altLang="en-US">
                              <a:latin typeface="Cambria Math"/>
                            </a:rPr>
                            <m:t>αβγ</m:t>
                          </m:r>
                        </m:sub>
                      </m:sSub>
                      <m:r>
                        <a:rPr lang="zh-TW" altLang="en-US">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2</m:t>
                          </m:r>
                        </m:den>
                      </m:f>
                      <m:r>
                        <a:rPr lang="zh-TW" altLang="en-US">
                          <a:latin typeface="Cambria Math"/>
                        </a:rPr>
                        <m:t>⁢</m:t>
                      </m:r>
                      <m:d>
                        <m:dPr>
                          <m:ctrlPr>
                            <a:rPr lang="zh-TW" altLang="en-US" i="1">
                              <a:latin typeface="Cambria Math"/>
                            </a:rPr>
                          </m:ctrlPr>
                        </m:dPr>
                        <m:e>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𝑔</m:t>
                                  </m:r>
                                </m:e>
                                <m:sub>
                                  <m:r>
                                    <m:rPr>
                                      <m:sty m:val="p"/>
                                    </m:rPr>
                                    <a:rPr lang="zh-TW" altLang="en-US">
                                      <a:latin typeface="Cambria Math"/>
                                    </a:rPr>
                                    <m:t>αβ</m:t>
                                  </m:r>
                                </m:sub>
                              </m:sSub>
                            </m:num>
                            <m:den>
                              <m:r>
                                <a:rPr lang="zh-TW" altLang="en-US">
                                  <a:latin typeface="Cambria Math"/>
                                </a:rPr>
                                <m:t>𝜕</m:t>
                              </m:r>
                              <m:sSup>
                                <m:sSupPr>
                                  <m:ctrlPr>
                                    <a:rPr lang="zh-TW" altLang="en-US" i="1">
                                      <a:latin typeface="Cambria Math"/>
                                    </a:rPr>
                                  </m:ctrlPr>
                                </m:sSupPr>
                                <m:e>
                                  <m:r>
                                    <a:rPr lang="zh-TW" altLang="en-US" i="1">
                                      <a:latin typeface="Cambria Math"/>
                                    </a:rPr>
                                    <m:t>𝑥</m:t>
                                  </m:r>
                                </m:e>
                                <m:sup>
                                  <m:r>
                                    <a:rPr lang="zh-TW" altLang="en-US" i="1">
                                      <a:latin typeface="Cambria Math"/>
                                    </a:rPr>
                                    <m:t>𝛾</m:t>
                                  </m:r>
                                </m:sup>
                              </m:sSup>
                            </m:den>
                          </m:f>
                          <m:r>
                            <a:rPr lang="zh-TW" altLang="en-US">
                              <a:latin typeface="Cambria Math"/>
                            </a:rPr>
                            <m:t>+</m:t>
                          </m:r>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𝑔</m:t>
                                  </m:r>
                                </m:e>
                                <m:sub>
                                  <m:r>
                                    <m:rPr>
                                      <m:sty m:val="p"/>
                                    </m:rPr>
                                    <a:rPr lang="zh-TW" altLang="en-US">
                                      <a:latin typeface="Cambria Math"/>
                                    </a:rPr>
                                    <m:t>αγ</m:t>
                                  </m:r>
                                </m:sub>
                              </m:sSub>
                            </m:num>
                            <m:den>
                              <m:r>
                                <a:rPr lang="zh-TW" altLang="en-US">
                                  <a:latin typeface="Cambria Math"/>
                                </a:rPr>
                                <m:t>𝜕</m:t>
                              </m:r>
                              <m:sSup>
                                <m:sSupPr>
                                  <m:ctrlPr>
                                    <a:rPr lang="zh-TW" altLang="en-US" i="1">
                                      <a:latin typeface="Cambria Math"/>
                                    </a:rPr>
                                  </m:ctrlPr>
                                </m:sSupPr>
                                <m:e>
                                  <m:r>
                                    <a:rPr lang="zh-TW" altLang="en-US" i="1">
                                      <a:latin typeface="Cambria Math"/>
                                    </a:rPr>
                                    <m:t>𝑥</m:t>
                                  </m:r>
                                </m:e>
                                <m:sup>
                                  <m:r>
                                    <a:rPr lang="zh-TW" altLang="en-US" i="1">
                                      <a:latin typeface="Cambria Math"/>
                                    </a:rPr>
                                    <m:t>𝛽</m:t>
                                  </m:r>
                                </m:sup>
                              </m:sSup>
                            </m:den>
                          </m:f>
                          <m:r>
                            <a:rPr lang="zh-TW" altLang="en-US">
                              <a:latin typeface="Cambria Math"/>
                            </a:rPr>
                            <m:t>−</m:t>
                          </m:r>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𝑔</m:t>
                                  </m:r>
                                </m:e>
                                <m:sub>
                                  <m:r>
                                    <m:rPr>
                                      <m:sty m:val="p"/>
                                    </m:rPr>
                                    <a:rPr lang="zh-TW" altLang="en-US">
                                      <a:latin typeface="Cambria Math"/>
                                    </a:rPr>
                                    <m:t>βγ</m:t>
                                  </m:r>
                                </m:sub>
                              </m:sSub>
                            </m:num>
                            <m:den>
                              <m:r>
                                <a:rPr lang="zh-TW" altLang="en-US">
                                  <a:latin typeface="Cambria Math"/>
                                </a:rPr>
                                <m:t>𝜕</m:t>
                              </m:r>
                              <m:sSup>
                                <m:sSupPr>
                                  <m:ctrlPr>
                                    <a:rPr lang="zh-TW" altLang="en-US" i="1">
                                      <a:latin typeface="Cambria Math"/>
                                    </a:rPr>
                                  </m:ctrlPr>
                                </m:sSupPr>
                                <m:e>
                                  <m:r>
                                    <a:rPr lang="zh-TW" altLang="en-US" i="1">
                                      <a:latin typeface="Cambria Math"/>
                                    </a:rPr>
                                    <m:t>𝑥</m:t>
                                  </m:r>
                                </m:e>
                                <m:sup>
                                  <m:r>
                                    <a:rPr lang="zh-TW" altLang="en-US" i="1">
                                      <a:latin typeface="Cambria Math"/>
                                    </a:rPr>
                                    <m:t>𝛼</m:t>
                                  </m:r>
                                </m:sup>
                              </m:sSup>
                            </m:den>
                          </m:f>
                        </m:e>
                      </m:d>
                    </m:oMath>
                  </m:oMathPara>
                </a14:m>
                <a:endParaRPr lang="zh-TW" alt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690610" y="1589545"/>
                <a:ext cx="3439660" cy="714683"/>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502794" y="2963655"/>
                <a:ext cx="1577547" cy="3943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𝑅</m:t>
                          </m:r>
                        </m:e>
                        <m:sub>
                          <m:r>
                            <m:rPr>
                              <m:sty m:val="p"/>
                            </m:rPr>
                            <a:rPr lang="zh-TW" altLang="en-US">
                              <a:latin typeface="Cambria Math"/>
                            </a:rPr>
                            <m:t>γδαβ</m:t>
                          </m:r>
                        </m:sub>
                      </m:sSub>
                      <m:r>
                        <a:rPr lang="zh-TW" altLang="en-US">
                          <a:latin typeface="Cambria Math"/>
                        </a:rPr>
                        <m:t>=</m:t>
                      </m:r>
                      <m:sSub>
                        <m:sSubPr>
                          <m:ctrlPr>
                            <a:rPr lang="zh-TW" altLang="en-US" i="1">
                              <a:latin typeface="Cambria Math"/>
                            </a:rPr>
                          </m:ctrlPr>
                        </m:sSubPr>
                        <m:e>
                          <m:r>
                            <a:rPr lang="zh-TW" altLang="en-US" i="1">
                              <a:latin typeface="Cambria Math"/>
                            </a:rPr>
                            <m:t>𝑅</m:t>
                          </m:r>
                        </m:e>
                        <m:sub>
                          <m:r>
                            <m:rPr>
                              <m:sty m:val="p"/>
                            </m:rPr>
                            <a:rPr lang="zh-TW" altLang="en-US">
                              <a:latin typeface="Cambria Math"/>
                            </a:rPr>
                            <m:t>αβγδ</m:t>
                          </m:r>
                        </m:sub>
                      </m:sSub>
                    </m:oMath>
                  </m:oMathPara>
                </a14:m>
                <a:endParaRPr lang="zh-TW" altLang="en-US" dirty="0"/>
              </a:p>
            </p:txBody>
          </p:sp>
        </mc:Choice>
        <mc:Fallback xmlns="">
          <p:sp>
            <p:nvSpPr>
              <p:cNvPr id="8" name="Rectangle 7"/>
              <p:cNvSpPr>
                <a:spLocks noRot="1" noChangeAspect="1" noMove="1" noResize="1" noEditPoints="1" noAdjustHandles="1" noChangeArrowheads="1" noChangeShapeType="1" noTextEdit="1"/>
              </p:cNvSpPr>
              <p:nvPr/>
            </p:nvSpPr>
            <p:spPr>
              <a:xfrm>
                <a:off x="2502794" y="2963655"/>
                <a:ext cx="1577547" cy="394339"/>
              </a:xfrm>
              <a:prstGeom prst="rect">
                <a:avLst/>
              </a:prstGeom>
              <a:blipFill rotWithShape="1">
                <a:blip r:embed="rId5"/>
                <a:stretch>
                  <a:fillRect b="-923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355445" y="2963654"/>
                <a:ext cx="1750671" cy="3943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𝑅</m:t>
                          </m:r>
                        </m:e>
                        <m:sub>
                          <m:r>
                            <m:rPr>
                              <m:sty m:val="p"/>
                            </m:rPr>
                            <a:rPr lang="zh-TW" altLang="en-US">
                              <a:latin typeface="Cambria Math"/>
                            </a:rPr>
                            <m:t>αβδγ</m:t>
                          </m:r>
                        </m:sub>
                      </m:sSub>
                      <m:r>
                        <a:rPr lang="zh-TW" altLang="en-US">
                          <a:latin typeface="Cambria Math"/>
                        </a:rPr>
                        <m:t>=−</m:t>
                      </m:r>
                      <m:sSub>
                        <m:sSubPr>
                          <m:ctrlPr>
                            <a:rPr lang="zh-TW" altLang="en-US" i="1">
                              <a:latin typeface="Cambria Math"/>
                            </a:rPr>
                          </m:ctrlPr>
                        </m:sSubPr>
                        <m:e>
                          <m:r>
                            <a:rPr lang="zh-TW" altLang="en-US" i="1">
                              <a:latin typeface="Cambria Math"/>
                            </a:rPr>
                            <m:t>𝑅</m:t>
                          </m:r>
                        </m:e>
                        <m:sub>
                          <m:r>
                            <m:rPr>
                              <m:sty m:val="p"/>
                            </m:rPr>
                            <a:rPr lang="zh-TW" altLang="en-US">
                              <a:latin typeface="Cambria Math"/>
                            </a:rPr>
                            <m:t>βαδγ</m:t>
                          </m:r>
                        </m:sub>
                      </m:sSub>
                    </m:oMath>
                  </m:oMathPara>
                </a14:m>
                <a:endParaRPr lang="zh-TW" altLang="en-US" dirty="0"/>
              </a:p>
            </p:txBody>
          </p:sp>
        </mc:Choice>
        <mc:Fallback xmlns="">
          <p:sp>
            <p:nvSpPr>
              <p:cNvPr id="9" name="Rectangle 8"/>
              <p:cNvSpPr>
                <a:spLocks noRot="1" noChangeAspect="1" noMove="1" noResize="1" noEditPoints="1" noAdjustHandles="1" noChangeArrowheads="1" noChangeShapeType="1" noTextEdit="1"/>
              </p:cNvSpPr>
              <p:nvPr/>
            </p:nvSpPr>
            <p:spPr>
              <a:xfrm>
                <a:off x="4355445" y="2963654"/>
                <a:ext cx="1750671" cy="394339"/>
              </a:xfrm>
              <a:prstGeom prst="rect">
                <a:avLst/>
              </a:prstGeom>
              <a:blipFill rotWithShape="1">
                <a:blip r:embed="rId6"/>
                <a:stretch>
                  <a:fillRect b="-923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525380" y="2977628"/>
                <a:ext cx="2007152" cy="3943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𝑅</m:t>
                          </m:r>
                        </m:e>
                        <m:sub>
                          <m:r>
                            <m:rPr>
                              <m:sty m:val="p"/>
                            </m:rPr>
                            <a:rPr lang="zh-TW" altLang="en-US">
                              <a:latin typeface="Cambria Math"/>
                            </a:rPr>
                            <m:t>ααγδ</m:t>
                          </m:r>
                        </m:sub>
                      </m:sSub>
                      <m:r>
                        <a:rPr lang="zh-TW" altLang="en-US">
                          <a:latin typeface="Cambria Math"/>
                        </a:rPr>
                        <m:t>=</m:t>
                      </m:r>
                      <m:sSub>
                        <m:sSubPr>
                          <m:ctrlPr>
                            <a:rPr lang="zh-TW" altLang="en-US" i="1">
                              <a:latin typeface="Cambria Math"/>
                            </a:rPr>
                          </m:ctrlPr>
                        </m:sSubPr>
                        <m:e>
                          <m:r>
                            <a:rPr lang="zh-TW" altLang="en-US" i="1">
                              <a:latin typeface="Cambria Math"/>
                            </a:rPr>
                            <m:t>𝑅</m:t>
                          </m:r>
                        </m:e>
                        <m:sub>
                          <m:r>
                            <m:rPr>
                              <m:sty m:val="p"/>
                            </m:rPr>
                            <a:rPr lang="zh-TW" altLang="en-US">
                              <a:latin typeface="Cambria Math"/>
                            </a:rPr>
                            <m:t>αβγγ</m:t>
                          </m:r>
                        </m:sub>
                      </m:sSub>
                      <m:r>
                        <a:rPr lang="zh-TW" altLang="en-US">
                          <a:latin typeface="Cambria Math"/>
                        </a:rPr>
                        <m:t>=0</m:t>
                      </m:r>
                    </m:oMath>
                  </m:oMathPara>
                </a14:m>
                <a:endParaRPr lang="zh-TW" altLang="en-US" dirty="0"/>
              </a:p>
            </p:txBody>
          </p:sp>
        </mc:Choice>
        <mc:Fallback xmlns="">
          <p:sp>
            <p:nvSpPr>
              <p:cNvPr id="10" name="Rectangle 9"/>
              <p:cNvSpPr>
                <a:spLocks noRot="1" noChangeAspect="1" noMove="1" noResize="1" noEditPoints="1" noAdjustHandles="1" noChangeArrowheads="1" noChangeShapeType="1" noTextEdit="1"/>
              </p:cNvSpPr>
              <p:nvPr/>
            </p:nvSpPr>
            <p:spPr>
              <a:xfrm>
                <a:off x="6525380" y="2977628"/>
                <a:ext cx="2007152" cy="394339"/>
              </a:xfrm>
              <a:prstGeom prst="rect">
                <a:avLst/>
              </a:prstGeom>
              <a:blipFill rotWithShape="1">
                <a:blip r:embed="rId7"/>
                <a:stretch>
                  <a:fillRect b="-923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316075" y="3677211"/>
                <a:ext cx="2776529" cy="3943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𝑅</m:t>
                          </m:r>
                        </m:e>
                        <m:sub>
                          <m:r>
                            <m:rPr>
                              <m:sty m:val="p"/>
                            </m:rPr>
                            <a:rPr lang="zh-TW" altLang="en-US">
                              <a:latin typeface="Cambria Math"/>
                            </a:rPr>
                            <m:t>αβγδ</m:t>
                          </m:r>
                        </m:sub>
                      </m:sSub>
                      <m:r>
                        <a:rPr lang="zh-TW" altLang="en-US">
                          <a:latin typeface="Cambria Math"/>
                        </a:rPr>
                        <m:t>+</m:t>
                      </m:r>
                      <m:sSub>
                        <m:sSubPr>
                          <m:ctrlPr>
                            <a:rPr lang="zh-TW" altLang="en-US" i="1">
                              <a:latin typeface="Cambria Math"/>
                            </a:rPr>
                          </m:ctrlPr>
                        </m:sSubPr>
                        <m:e>
                          <m:r>
                            <a:rPr lang="zh-TW" altLang="en-US" i="1">
                              <a:latin typeface="Cambria Math"/>
                            </a:rPr>
                            <m:t>𝑅</m:t>
                          </m:r>
                        </m:e>
                        <m:sub>
                          <m:r>
                            <m:rPr>
                              <m:sty m:val="p"/>
                            </m:rPr>
                            <a:rPr lang="zh-TW" altLang="en-US">
                              <a:latin typeface="Cambria Math"/>
                            </a:rPr>
                            <m:t>αδβγ</m:t>
                          </m:r>
                        </m:sub>
                      </m:sSub>
                      <m:r>
                        <a:rPr lang="zh-TW" altLang="en-US">
                          <a:latin typeface="Cambria Math"/>
                        </a:rPr>
                        <m:t>+</m:t>
                      </m:r>
                      <m:sSub>
                        <m:sSubPr>
                          <m:ctrlPr>
                            <a:rPr lang="zh-TW" altLang="en-US" i="1">
                              <a:latin typeface="Cambria Math"/>
                            </a:rPr>
                          </m:ctrlPr>
                        </m:sSubPr>
                        <m:e>
                          <m:r>
                            <a:rPr lang="zh-TW" altLang="en-US" i="1">
                              <a:latin typeface="Cambria Math"/>
                            </a:rPr>
                            <m:t>𝑅</m:t>
                          </m:r>
                        </m:e>
                        <m:sub>
                          <m:r>
                            <m:rPr>
                              <m:sty m:val="p"/>
                            </m:rPr>
                            <a:rPr lang="zh-TW" altLang="en-US">
                              <a:latin typeface="Cambria Math"/>
                            </a:rPr>
                            <m:t>αγδβ</m:t>
                          </m:r>
                        </m:sub>
                      </m:sSub>
                      <m:r>
                        <a:rPr lang="zh-TW" altLang="en-US">
                          <a:latin typeface="Cambria Math"/>
                        </a:rPr>
                        <m:t>=0</m:t>
                      </m:r>
                    </m:oMath>
                  </m:oMathPara>
                </a14:m>
                <a:endParaRPr lang="zh-TW" alt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4316075" y="3677211"/>
                <a:ext cx="2776529" cy="394339"/>
              </a:xfrm>
              <a:prstGeom prst="rect">
                <a:avLst/>
              </a:prstGeom>
              <a:blipFill rotWithShape="1">
                <a:blip r:embed="rId8"/>
                <a:stretch>
                  <a:fillRect b="-9231"/>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1886464" y="4689218"/>
                <a:ext cx="5429883" cy="12121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zh-TW" altLang="en-US" i="1" smtClean="0">
                              <a:latin typeface="Cambria Math"/>
                            </a:rPr>
                          </m:ctrlPr>
                        </m:mPr>
                        <m:mr>
                          <m:e>
                            <m:r>
                              <a:rPr lang="zh-TW" altLang="en-US">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8</m:t>
                                </m:r>
                              </m:den>
                            </m:f>
                            <m:r>
                              <a:rPr lang="zh-TW" altLang="en-US">
                                <a:latin typeface="Cambria Math"/>
                              </a:rPr>
                              <m:t>⁢</m:t>
                            </m:r>
                            <m:d>
                              <m:dPr>
                                <m:ctrlPr>
                                  <a:rPr lang="zh-TW" altLang="en-US" i="1">
                                    <a:latin typeface="Cambria Math"/>
                                  </a:rPr>
                                </m:ctrlPr>
                              </m:dPr>
                              <m:e>
                                <m:sSup>
                                  <m:sSupPr>
                                    <m:ctrlPr>
                                      <a:rPr lang="zh-TW" altLang="en-US" i="1">
                                        <a:latin typeface="Cambria Math"/>
                                      </a:rPr>
                                    </m:ctrlPr>
                                  </m:sSupPr>
                                  <m:e>
                                    <m:r>
                                      <a:rPr lang="zh-TW" altLang="en-US" i="1">
                                        <a:latin typeface="Cambria Math"/>
                                      </a:rPr>
                                      <m:t>𝑁</m:t>
                                    </m:r>
                                  </m:e>
                                  <m:sup>
                                    <m:r>
                                      <a:rPr lang="zh-TW" altLang="en-US">
                                        <a:latin typeface="Cambria Math"/>
                                      </a:rPr>
                                      <m:t>4</m:t>
                                    </m:r>
                                  </m:sup>
                                </m:sSup>
                                <m:r>
                                  <a:rPr lang="zh-TW" altLang="en-US">
                                    <a:latin typeface="Cambria Math"/>
                                  </a:rPr>
                                  <m:t>−2⁢</m:t>
                                </m:r>
                                <m:sSup>
                                  <m:sSupPr>
                                    <m:ctrlPr>
                                      <a:rPr lang="zh-TW" altLang="en-US" i="1">
                                        <a:latin typeface="Cambria Math"/>
                                      </a:rPr>
                                    </m:ctrlPr>
                                  </m:sSupPr>
                                  <m:e>
                                    <m:r>
                                      <a:rPr lang="zh-TW" altLang="en-US" i="1">
                                        <a:latin typeface="Cambria Math"/>
                                      </a:rPr>
                                      <m:t>𝑁</m:t>
                                    </m:r>
                                  </m:e>
                                  <m:sup>
                                    <m:r>
                                      <a:rPr lang="zh-TW" altLang="en-US">
                                        <a:latin typeface="Cambria Math"/>
                                      </a:rPr>
                                      <m:t>3</m:t>
                                    </m:r>
                                  </m:sup>
                                </m:sSup>
                                <m:r>
                                  <a:rPr lang="zh-TW" altLang="en-US">
                                    <a:latin typeface="Cambria Math"/>
                                  </a:rPr>
                                  <m:t>+3⁢</m:t>
                                </m:r>
                                <m:sSup>
                                  <m:sSupPr>
                                    <m:ctrlPr>
                                      <a:rPr lang="zh-TW" altLang="en-US" i="1">
                                        <a:latin typeface="Cambria Math"/>
                                      </a:rPr>
                                    </m:ctrlPr>
                                  </m:sSupPr>
                                  <m:e>
                                    <m:r>
                                      <a:rPr lang="zh-TW" altLang="en-US" i="1">
                                        <a:latin typeface="Cambria Math"/>
                                      </a:rPr>
                                      <m:t>𝑁</m:t>
                                    </m:r>
                                  </m:e>
                                  <m:sup>
                                    <m:r>
                                      <a:rPr lang="zh-TW" altLang="en-US">
                                        <a:latin typeface="Cambria Math"/>
                                      </a:rPr>
                                      <m:t>2</m:t>
                                    </m:r>
                                  </m:sup>
                                </m:sSup>
                                <m:r>
                                  <a:rPr lang="zh-TW" altLang="en-US">
                                    <a:latin typeface="Cambria Math"/>
                                  </a:rPr>
                                  <m:t>−2⁢</m:t>
                                </m:r>
                                <m:r>
                                  <a:rPr lang="zh-TW" altLang="en-US" i="1">
                                    <a:latin typeface="Cambria Math"/>
                                  </a:rPr>
                                  <m:t>𝑁</m:t>
                                </m:r>
                              </m:e>
                            </m:d>
                          </m:e>
                          <m:e>
                            <m:r>
                              <a:rPr lang="zh-TW" altLang="en-US" i="1">
                                <a:latin typeface="Cambria Math"/>
                              </a:rPr>
                              <m:t>𝑁</m:t>
                            </m:r>
                            <m:r>
                              <a:rPr lang="zh-TW" altLang="en-US">
                                <a:latin typeface="Cambria Math"/>
                              </a:rPr>
                              <m:t>&lt;4</m:t>
                            </m:r>
                          </m:e>
                        </m:mr>
                        <m:mr>
                          <m:e>
                            <m:r>
                              <a:rPr lang="zh-TW" altLang="en-US">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8</m:t>
                                </m:r>
                              </m:den>
                            </m:f>
                            <m:r>
                              <a:rPr lang="zh-TW" altLang="en-US">
                                <a:latin typeface="Cambria Math"/>
                              </a:rPr>
                              <m:t>⁢</m:t>
                            </m:r>
                            <m:d>
                              <m:dPr>
                                <m:ctrlPr>
                                  <a:rPr lang="zh-TW" altLang="en-US" i="1">
                                    <a:latin typeface="Cambria Math"/>
                                  </a:rPr>
                                </m:ctrlPr>
                              </m:dPr>
                              <m:e>
                                <m:sSup>
                                  <m:sSupPr>
                                    <m:ctrlPr>
                                      <a:rPr lang="zh-TW" altLang="en-US" i="1">
                                        <a:latin typeface="Cambria Math"/>
                                      </a:rPr>
                                    </m:ctrlPr>
                                  </m:sSupPr>
                                  <m:e>
                                    <m:r>
                                      <a:rPr lang="zh-TW" altLang="en-US" i="1">
                                        <a:latin typeface="Cambria Math"/>
                                      </a:rPr>
                                      <m:t>𝑁</m:t>
                                    </m:r>
                                  </m:e>
                                  <m:sup>
                                    <m:r>
                                      <a:rPr lang="zh-TW" altLang="en-US">
                                        <a:latin typeface="Cambria Math"/>
                                      </a:rPr>
                                      <m:t>4</m:t>
                                    </m:r>
                                  </m:sup>
                                </m:sSup>
                                <m:r>
                                  <a:rPr lang="zh-TW" altLang="en-US">
                                    <a:latin typeface="Cambria Math"/>
                                  </a:rPr>
                                  <m:t>−2⁢</m:t>
                                </m:r>
                                <m:sSup>
                                  <m:sSupPr>
                                    <m:ctrlPr>
                                      <a:rPr lang="zh-TW" altLang="en-US" i="1">
                                        <a:latin typeface="Cambria Math"/>
                                      </a:rPr>
                                    </m:ctrlPr>
                                  </m:sSupPr>
                                  <m:e>
                                    <m:r>
                                      <a:rPr lang="zh-TW" altLang="en-US" i="1">
                                        <a:latin typeface="Cambria Math"/>
                                      </a:rPr>
                                      <m:t>𝑁</m:t>
                                    </m:r>
                                  </m:e>
                                  <m:sup>
                                    <m:r>
                                      <a:rPr lang="zh-TW" altLang="en-US">
                                        <a:latin typeface="Cambria Math"/>
                                      </a:rPr>
                                      <m:t>3</m:t>
                                    </m:r>
                                  </m:sup>
                                </m:sSup>
                                <m:r>
                                  <a:rPr lang="zh-TW" altLang="en-US">
                                    <a:latin typeface="Cambria Math"/>
                                  </a:rPr>
                                  <m:t>+3⁢</m:t>
                                </m:r>
                                <m:sSup>
                                  <m:sSupPr>
                                    <m:ctrlPr>
                                      <a:rPr lang="zh-TW" altLang="en-US" i="1">
                                        <a:latin typeface="Cambria Math"/>
                                      </a:rPr>
                                    </m:ctrlPr>
                                  </m:sSupPr>
                                  <m:e>
                                    <m:r>
                                      <a:rPr lang="zh-TW" altLang="en-US" i="1">
                                        <a:latin typeface="Cambria Math"/>
                                      </a:rPr>
                                      <m:t>𝑁</m:t>
                                    </m:r>
                                  </m:e>
                                  <m:sup>
                                    <m:r>
                                      <a:rPr lang="zh-TW" altLang="en-US">
                                        <a:latin typeface="Cambria Math"/>
                                      </a:rPr>
                                      <m:t>2</m:t>
                                    </m:r>
                                  </m:sup>
                                </m:sSup>
                                <m:r>
                                  <a:rPr lang="zh-TW" altLang="en-US">
                                    <a:latin typeface="Cambria Math"/>
                                  </a:rPr>
                                  <m:t>−2⁢</m:t>
                                </m:r>
                                <m:r>
                                  <a:rPr lang="zh-TW" altLang="en-US" i="1">
                                    <a:latin typeface="Cambria Math"/>
                                  </a:rPr>
                                  <m:t>𝑁</m:t>
                                </m:r>
                              </m:e>
                            </m:d>
                            <m:r>
                              <a:rPr lang="zh-TW" altLang="en-US">
                                <a:latin typeface="Cambria Math"/>
                              </a:rPr>
                              <m:t>−</m:t>
                            </m:r>
                            <m:f>
                              <m:fPr>
                                <m:ctrlPr>
                                  <a:rPr lang="zh-TW" altLang="en-US" i="1">
                                    <a:latin typeface="Cambria Math"/>
                                  </a:rPr>
                                </m:ctrlPr>
                              </m:fPr>
                              <m:num>
                                <m:r>
                                  <a:rPr lang="zh-TW" altLang="en-US" i="1">
                                    <a:latin typeface="Cambria Math"/>
                                  </a:rPr>
                                  <m:t>𝑁</m:t>
                                </m:r>
                                <m:r>
                                  <a:rPr lang="zh-TW" altLang="en-US">
                                    <a:latin typeface="Cambria Math"/>
                                  </a:rPr>
                                  <m:t>!</m:t>
                                </m:r>
                              </m:num>
                              <m:den>
                                <m:r>
                                  <a:rPr lang="zh-TW" altLang="en-US">
                                    <a:latin typeface="Cambria Math"/>
                                  </a:rPr>
                                  <m:t>4!⁢</m:t>
                                </m:r>
                                <m:d>
                                  <m:dPr>
                                    <m:ctrlPr>
                                      <a:rPr lang="zh-TW" altLang="en-US" i="1">
                                        <a:latin typeface="Cambria Math"/>
                                      </a:rPr>
                                    </m:ctrlPr>
                                  </m:dPr>
                                  <m:e>
                                    <m:r>
                                      <a:rPr lang="zh-TW" altLang="en-US" i="1">
                                        <a:latin typeface="Cambria Math"/>
                                      </a:rPr>
                                      <m:t>𝑁</m:t>
                                    </m:r>
                                    <m:r>
                                      <a:rPr lang="zh-TW" altLang="en-US">
                                        <a:latin typeface="Cambria Math"/>
                                      </a:rPr>
                                      <m:t>−4</m:t>
                                    </m:r>
                                  </m:e>
                                </m:d>
                                <m:r>
                                  <a:rPr lang="zh-TW" altLang="en-US">
                                    <a:latin typeface="Cambria Math"/>
                                  </a:rPr>
                                  <m:t>!</m:t>
                                </m:r>
                              </m:den>
                            </m:f>
                          </m:e>
                          <m:e>
                            <m:r>
                              <a:rPr lang="zh-TW" altLang="en-US" i="1">
                                <a:latin typeface="Cambria Math"/>
                              </a:rPr>
                              <m:t>𝑁</m:t>
                            </m:r>
                            <m:r>
                              <a:rPr lang="zh-TW" altLang="en-US" i="1">
                                <a:latin typeface="Cambria Math"/>
                              </a:rPr>
                              <m:t>≥</m:t>
                            </m:r>
                            <m:r>
                              <a:rPr lang="zh-TW" altLang="en-US">
                                <a:latin typeface="Cambria Math"/>
                              </a:rPr>
                              <m:t>4</m:t>
                            </m:r>
                          </m:e>
                        </m:mr>
                      </m:m>
                    </m:oMath>
                  </m:oMathPara>
                </a14:m>
                <a:endParaRPr lang="zh-TW" altLang="en-US" dirty="0"/>
              </a:p>
            </p:txBody>
          </p:sp>
        </mc:Choice>
        <mc:Fallback>
          <p:sp>
            <p:nvSpPr>
              <p:cNvPr id="14" name="TextBox 13"/>
              <p:cNvSpPr txBox="1">
                <a:spLocks noRot="1" noChangeAspect="1" noMove="1" noResize="1" noEditPoints="1" noAdjustHandles="1" noChangeArrowheads="1" noChangeShapeType="1" noTextEdit="1"/>
              </p:cNvSpPr>
              <p:nvPr/>
            </p:nvSpPr>
            <p:spPr>
              <a:xfrm>
                <a:off x="1886464" y="4689218"/>
                <a:ext cx="5429883" cy="1212191"/>
              </a:xfrm>
              <a:prstGeom prst="rect">
                <a:avLst/>
              </a:prstGeom>
              <a:blipFill rotWithShape="1">
                <a:blip r:embed="rId9"/>
                <a:stretch>
                  <a:fillRect/>
                </a:stretch>
              </a:blipFill>
            </p:spPr>
            <p:txBody>
              <a:bodyPr/>
              <a:lstStyle/>
              <a:p>
                <a:r>
                  <a:rPr lang="zh-TW" altLang="en-US">
                    <a:noFill/>
                  </a:rPr>
                  <a:t> </a:t>
                </a:r>
              </a:p>
            </p:txBody>
          </p:sp>
        </mc:Fallback>
      </mc:AlternateContent>
      <p:sp>
        <p:nvSpPr>
          <p:cNvPr id="12" name="TextBox 11"/>
          <p:cNvSpPr txBox="1"/>
          <p:nvPr/>
        </p:nvSpPr>
        <p:spPr>
          <a:xfrm>
            <a:off x="305135" y="4167997"/>
            <a:ext cx="8571321"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Putting this all together, we find that the number of independent terms is # as follows:</a:t>
            </a:r>
          </a:p>
        </p:txBody>
      </p:sp>
      <p:sp>
        <p:nvSpPr>
          <p:cNvPr id="15" name="TextBox 14"/>
          <p:cNvSpPr txBox="1"/>
          <p:nvPr/>
        </p:nvSpPr>
        <p:spPr>
          <a:xfrm>
            <a:off x="1103652" y="6090848"/>
            <a:ext cx="7504889"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This means that we only have 1,6,20 potentially non-zero independent terms for 2,3,4 dimensions respectively!</a:t>
            </a:r>
          </a:p>
        </p:txBody>
      </p:sp>
      <p:sp>
        <p:nvSpPr>
          <p:cNvPr id="16" name="TextBox 15"/>
          <p:cNvSpPr txBox="1"/>
          <p:nvPr/>
        </p:nvSpPr>
        <p:spPr>
          <a:xfrm>
            <a:off x="691978" y="3689715"/>
            <a:ext cx="3086101"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And the first Bianchi identity:</a:t>
            </a:r>
            <a:endParaRPr lang="zh-TW" altLang="en-US" dirty="0" smtClean="0">
              <a:latin typeface="Cambria Math" pitchFamily="18" charset="0"/>
              <a:ea typeface="Cambria Math" pitchFamily="18" charset="0"/>
            </a:endParaRPr>
          </a:p>
        </p:txBody>
      </p:sp>
    </p:spTree>
    <p:extLst>
      <p:ext uri="{BB962C8B-B14F-4D97-AF65-F5344CB8AC3E}">
        <p14:creationId xmlns:p14="http://schemas.microsoft.com/office/powerpoint/2010/main" val="2563313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Flowchart</a:t>
            </a:r>
            <a:endParaRPr lang="zh-TW" altLang="en-US" dirty="0"/>
          </a:p>
        </p:txBody>
      </p:sp>
      <p:sp>
        <p:nvSpPr>
          <p:cNvPr id="4" name="TextBox 3"/>
          <p:cNvSpPr txBox="1"/>
          <p:nvPr/>
        </p:nvSpPr>
        <p:spPr>
          <a:xfrm>
            <a:off x="659917" y="1072290"/>
            <a:ext cx="2771143"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Fluids in Special Relativity</a:t>
            </a:r>
          </a:p>
        </p:txBody>
      </p:sp>
      <p:sp>
        <p:nvSpPr>
          <p:cNvPr id="5" name="TextBox 4"/>
          <p:cNvSpPr txBox="1"/>
          <p:nvPr/>
        </p:nvSpPr>
        <p:spPr>
          <a:xfrm>
            <a:off x="4077730" y="1072290"/>
            <a:ext cx="4802661"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Conservation laws and the equations of motion</a:t>
            </a:r>
          </a:p>
        </p:txBody>
      </p:sp>
      <p:sp>
        <p:nvSpPr>
          <p:cNvPr id="6" name="TextBox 5"/>
          <p:cNvSpPr txBox="1"/>
          <p:nvPr/>
        </p:nvSpPr>
        <p:spPr>
          <a:xfrm>
            <a:off x="250702" y="1672281"/>
            <a:ext cx="3589572"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The Electromagnetic Stress Tensor</a:t>
            </a:r>
          </a:p>
        </p:txBody>
      </p:sp>
      <p:sp>
        <p:nvSpPr>
          <p:cNvPr id="7" name="TextBox 6"/>
          <p:cNvSpPr txBox="1"/>
          <p:nvPr/>
        </p:nvSpPr>
        <p:spPr>
          <a:xfrm>
            <a:off x="1235675" y="2232454"/>
            <a:ext cx="4051622"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What’s wrong with Newtonian Gravity?</a:t>
            </a:r>
          </a:p>
        </p:txBody>
      </p:sp>
      <p:sp>
        <p:nvSpPr>
          <p:cNvPr id="8" name="TextBox 7"/>
          <p:cNvSpPr txBox="1"/>
          <p:nvPr/>
        </p:nvSpPr>
        <p:spPr>
          <a:xfrm>
            <a:off x="1437557" y="2924433"/>
            <a:ext cx="3647858"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What does matter do to </a:t>
            </a:r>
            <a:r>
              <a:rPr lang="en-US" altLang="zh-TW" dirty="0" err="1" smtClean="0">
                <a:latin typeface="Cambria Math" pitchFamily="18" charset="0"/>
                <a:ea typeface="Cambria Math" pitchFamily="18" charset="0"/>
              </a:rPr>
              <a:t>spacetime</a:t>
            </a:r>
            <a:r>
              <a:rPr lang="en-US" altLang="zh-TW" dirty="0" smtClean="0">
                <a:latin typeface="Cambria Math" pitchFamily="18" charset="0"/>
                <a:ea typeface="Cambria Math" pitchFamily="18" charset="0"/>
              </a:rPr>
              <a:t>?</a:t>
            </a:r>
          </a:p>
        </p:txBody>
      </p:sp>
      <p:sp>
        <p:nvSpPr>
          <p:cNvPr id="9" name="TextBox 8"/>
          <p:cNvSpPr txBox="1"/>
          <p:nvPr/>
        </p:nvSpPr>
        <p:spPr>
          <a:xfrm>
            <a:off x="5494656" y="3365842"/>
            <a:ext cx="3385735"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What does it mean to be curved?</a:t>
            </a:r>
          </a:p>
        </p:txBody>
      </p:sp>
      <p:sp>
        <p:nvSpPr>
          <p:cNvPr id="10" name="TextBox 9"/>
          <p:cNvSpPr txBox="1"/>
          <p:nvPr/>
        </p:nvSpPr>
        <p:spPr>
          <a:xfrm>
            <a:off x="5462687" y="4005136"/>
            <a:ext cx="3449673"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How can we more quantitatively describe curvature?</a:t>
            </a:r>
          </a:p>
        </p:txBody>
      </p:sp>
      <p:sp>
        <p:nvSpPr>
          <p:cNvPr id="11" name="TextBox 10"/>
          <p:cNvSpPr txBox="1"/>
          <p:nvPr/>
        </p:nvSpPr>
        <p:spPr>
          <a:xfrm>
            <a:off x="2172309" y="3820470"/>
            <a:ext cx="2178353"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Gravity &amp; </a:t>
            </a:r>
            <a:r>
              <a:rPr lang="en-US" altLang="zh-TW" dirty="0" err="1" smtClean="0">
                <a:latin typeface="Cambria Math" pitchFamily="18" charset="0"/>
                <a:ea typeface="Cambria Math" pitchFamily="18" charset="0"/>
              </a:rPr>
              <a:t>Spacetime</a:t>
            </a:r>
            <a:endParaRPr lang="en-US" altLang="zh-TW" dirty="0" smtClean="0">
              <a:latin typeface="Cambria Math" pitchFamily="18" charset="0"/>
              <a:ea typeface="Cambria Math" pitchFamily="18" charset="0"/>
            </a:endParaRPr>
          </a:p>
        </p:txBody>
      </p:sp>
      <p:sp>
        <p:nvSpPr>
          <p:cNvPr id="12" name="TextBox 11"/>
          <p:cNvSpPr txBox="1"/>
          <p:nvPr/>
        </p:nvSpPr>
        <p:spPr>
          <a:xfrm>
            <a:off x="659917" y="5062837"/>
            <a:ext cx="1904367"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Meaning of gauge</a:t>
            </a:r>
          </a:p>
        </p:txBody>
      </p:sp>
      <p:sp>
        <p:nvSpPr>
          <p:cNvPr id="13" name="TextBox 12"/>
          <p:cNvSpPr txBox="1"/>
          <p:nvPr/>
        </p:nvSpPr>
        <p:spPr>
          <a:xfrm>
            <a:off x="560466" y="6160533"/>
            <a:ext cx="2103268"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GR without sources</a:t>
            </a:r>
          </a:p>
        </p:txBody>
      </p:sp>
      <p:sp>
        <p:nvSpPr>
          <p:cNvPr id="14" name="TextBox 13"/>
          <p:cNvSpPr txBox="1"/>
          <p:nvPr/>
        </p:nvSpPr>
        <p:spPr>
          <a:xfrm>
            <a:off x="3384302" y="5513177"/>
            <a:ext cx="2877263"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How to calculate the metric</a:t>
            </a:r>
          </a:p>
        </p:txBody>
      </p:sp>
      <p:sp>
        <p:nvSpPr>
          <p:cNvPr id="15" name="TextBox 14"/>
          <p:cNvSpPr txBox="1"/>
          <p:nvPr/>
        </p:nvSpPr>
        <p:spPr>
          <a:xfrm>
            <a:off x="6044294" y="6160533"/>
            <a:ext cx="2507931"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The </a:t>
            </a:r>
            <a:r>
              <a:rPr lang="en-US" altLang="zh-TW" dirty="0" err="1" smtClean="0">
                <a:latin typeface="Cambria Math" pitchFamily="18" charset="0"/>
                <a:ea typeface="Cambria Math" pitchFamily="18" charset="0"/>
              </a:rPr>
              <a:t>Schwarchild</a:t>
            </a:r>
            <a:r>
              <a:rPr lang="en-US" altLang="zh-TW" dirty="0" smtClean="0">
                <a:latin typeface="Cambria Math" pitchFamily="18" charset="0"/>
                <a:ea typeface="Cambria Math" pitchFamily="18" charset="0"/>
              </a:rPr>
              <a:t> metric</a:t>
            </a:r>
          </a:p>
        </p:txBody>
      </p:sp>
      <p:cxnSp>
        <p:nvCxnSpPr>
          <p:cNvPr id="17" name="Straight Arrow Connector 16"/>
          <p:cNvCxnSpPr>
            <a:stCxn id="4" idx="3"/>
            <a:endCxn id="5" idx="1"/>
          </p:cNvCxnSpPr>
          <p:nvPr/>
        </p:nvCxnSpPr>
        <p:spPr>
          <a:xfrm>
            <a:off x="3431060" y="1256956"/>
            <a:ext cx="64667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2"/>
            <a:endCxn id="6" idx="0"/>
          </p:cNvCxnSpPr>
          <p:nvPr/>
        </p:nvCxnSpPr>
        <p:spPr>
          <a:xfrm flipH="1">
            <a:off x="2045488" y="1441622"/>
            <a:ext cx="1" cy="23065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2"/>
            <a:endCxn id="8" idx="0"/>
          </p:cNvCxnSpPr>
          <p:nvPr/>
        </p:nvCxnSpPr>
        <p:spPr>
          <a:xfrm>
            <a:off x="3261486" y="2601786"/>
            <a:ext cx="0" cy="3226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8" idx="3"/>
            <a:endCxn id="9" idx="0"/>
          </p:cNvCxnSpPr>
          <p:nvPr/>
        </p:nvCxnSpPr>
        <p:spPr>
          <a:xfrm>
            <a:off x="5085415" y="3109099"/>
            <a:ext cx="2102109" cy="256743"/>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9" idx="2"/>
            <a:endCxn id="10" idx="0"/>
          </p:cNvCxnSpPr>
          <p:nvPr/>
        </p:nvCxnSpPr>
        <p:spPr>
          <a:xfrm>
            <a:off x="7187524" y="3735174"/>
            <a:ext cx="0" cy="2699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0" idx="1"/>
            <a:endCxn id="11" idx="3"/>
          </p:cNvCxnSpPr>
          <p:nvPr/>
        </p:nvCxnSpPr>
        <p:spPr>
          <a:xfrm rot="10800000">
            <a:off x="4350663" y="4005136"/>
            <a:ext cx="1112025" cy="323166"/>
          </a:xfrm>
          <a:prstGeom prst="bentConnector3">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11" idx="2"/>
            <a:endCxn id="12" idx="0"/>
          </p:cNvCxnSpPr>
          <p:nvPr/>
        </p:nvCxnSpPr>
        <p:spPr>
          <a:xfrm rot="5400000">
            <a:off x="2000277" y="3801627"/>
            <a:ext cx="873035" cy="1649385"/>
          </a:xfrm>
          <a:prstGeom prst="bentConnector3">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2" idx="2"/>
            <a:endCxn id="13" idx="0"/>
          </p:cNvCxnSpPr>
          <p:nvPr/>
        </p:nvCxnSpPr>
        <p:spPr>
          <a:xfrm flipH="1">
            <a:off x="1612100" y="5432169"/>
            <a:ext cx="1" cy="7283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11" idx="2"/>
            <a:endCxn id="14" idx="0"/>
          </p:cNvCxnSpPr>
          <p:nvPr/>
        </p:nvCxnSpPr>
        <p:spPr>
          <a:xfrm rot="16200000" flipH="1">
            <a:off x="3380523" y="4070765"/>
            <a:ext cx="1323375" cy="1561448"/>
          </a:xfrm>
          <a:prstGeom prst="bentConnector3">
            <a:avLst>
              <a:gd name="adj1" fmla="val 33193"/>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14" idx="3"/>
            <a:endCxn id="15" idx="0"/>
          </p:cNvCxnSpPr>
          <p:nvPr/>
        </p:nvCxnSpPr>
        <p:spPr>
          <a:xfrm>
            <a:off x="6261565" y="5697843"/>
            <a:ext cx="1036695" cy="462690"/>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3" idx="3"/>
            <a:endCxn id="15" idx="1"/>
          </p:cNvCxnSpPr>
          <p:nvPr/>
        </p:nvCxnSpPr>
        <p:spPr>
          <a:xfrm>
            <a:off x="2663734" y="6345199"/>
            <a:ext cx="338056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4760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altLang="zh-TW" sz="3200" dirty="0" smtClean="0"/>
              <a:t>Differential symmetry of the Riemann Tensor</a:t>
            </a:r>
            <a:endParaRPr lang="zh-TW" altLang="en-US" sz="3200" dirty="0"/>
          </a:p>
        </p:txBody>
      </p:sp>
      <p:sp>
        <p:nvSpPr>
          <p:cNvPr id="3" name="TextBox 2"/>
          <p:cNvSpPr txBox="1"/>
          <p:nvPr/>
        </p:nvSpPr>
        <p:spPr>
          <a:xfrm>
            <a:off x="336769" y="1083767"/>
            <a:ext cx="8530394"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The Riemann Tensor also possesses differential symmetries, sometimes called the second Bianchi identity or simply Bianchi identity.</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2440468" y="1923149"/>
                <a:ext cx="3491277" cy="3943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a:latin typeface="Cambria Math"/>
                            </a:rPr>
                            <m:t>𝛻</m:t>
                          </m:r>
                        </m:e>
                        <m:sub>
                          <m:r>
                            <a:rPr lang="zh-TW" altLang="en-US" i="1">
                              <a:latin typeface="Cambria Math"/>
                            </a:rPr>
                            <m:t>𝛾</m:t>
                          </m:r>
                        </m:sub>
                      </m:sSub>
                      <m:sSub>
                        <m:sSubPr>
                          <m:ctrlPr>
                            <a:rPr lang="zh-TW" altLang="en-US" i="1">
                              <a:latin typeface="Cambria Math"/>
                            </a:rPr>
                          </m:ctrlPr>
                        </m:sSubPr>
                        <m:e>
                          <m:r>
                            <a:rPr lang="zh-TW" altLang="en-US" i="1">
                              <a:latin typeface="Cambria Math"/>
                            </a:rPr>
                            <m:t>𝑅</m:t>
                          </m:r>
                        </m:e>
                        <m:sub>
                          <m:r>
                            <m:rPr>
                              <m:sty m:val="p"/>
                            </m:rPr>
                            <a:rPr lang="zh-TW" altLang="en-US">
                              <a:latin typeface="Cambria Math"/>
                            </a:rPr>
                            <m:t>μναβ</m:t>
                          </m:r>
                        </m:sub>
                      </m:sSub>
                      <m:r>
                        <a:rPr lang="zh-TW" altLang="en-US">
                          <a:latin typeface="Cambria Math"/>
                        </a:rPr>
                        <m:t>+</m:t>
                      </m:r>
                      <m:sSub>
                        <m:sSubPr>
                          <m:ctrlPr>
                            <a:rPr lang="zh-TW" altLang="en-US" i="1">
                              <a:latin typeface="Cambria Math"/>
                            </a:rPr>
                          </m:ctrlPr>
                        </m:sSubPr>
                        <m:e>
                          <m:r>
                            <a:rPr lang="zh-TW" altLang="en-US">
                              <a:latin typeface="Cambria Math"/>
                            </a:rPr>
                            <m:t>𝛻</m:t>
                          </m:r>
                        </m:e>
                        <m:sub>
                          <m:r>
                            <a:rPr lang="zh-TW" altLang="en-US" i="1">
                              <a:latin typeface="Cambria Math"/>
                            </a:rPr>
                            <m:t>𝛽</m:t>
                          </m:r>
                        </m:sub>
                      </m:sSub>
                      <m:sSub>
                        <m:sSubPr>
                          <m:ctrlPr>
                            <a:rPr lang="zh-TW" altLang="en-US" i="1">
                              <a:latin typeface="Cambria Math"/>
                            </a:rPr>
                          </m:ctrlPr>
                        </m:sSubPr>
                        <m:e>
                          <m:r>
                            <a:rPr lang="zh-TW" altLang="en-US" i="1">
                              <a:latin typeface="Cambria Math"/>
                            </a:rPr>
                            <m:t>𝑅</m:t>
                          </m:r>
                        </m:e>
                        <m:sub>
                          <m:r>
                            <m:rPr>
                              <m:sty m:val="p"/>
                            </m:rPr>
                            <a:rPr lang="zh-TW" altLang="en-US">
                              <a:latin typeface="Cambria Math"/>
                            </a:rPr>
                            <m:t>μνγα</m:t>
                          </m:r>
                        </m:sub>
                      </m:sSub>
                      <m:r>
                        <a:rPr lang="zh-TW" altLang="en-US">
                          <a:latin typeface="Cambria Math"/>
                        </a:rPr>
                        <m:t>+</m:t>
                      </m:r>
                      <m:sSub>
                        <m:sSubPr>
                          <m:ctrlPr>
                            <a:rPr lang="zh-TW" altLang="en-US" i="1">
                              <a:latin typeface="Cambria Math"/>
                            </a:rPr>
                          </m:ctrlPr>
                        </m:sSubPr>
                        <m:e>
                          <m:r>
                            <a:rPr lang="zh-TW" altLang="en-US">
                              <a:latin typeface="Cambria Math"/>
                            </a:rPr>
                            <m:t>𝛻</m:t>
                          </m:r>
                        </m:e>
                        <m:sub>
                          <m:r>
                            <a:rPr lang="zh-TW" altLang="en-US" i="1">
                              <a:latin typeface="Cambria Math"/>
                            </a:rPr>
                            <m:t>𝛼</m:t>
                          </m:r>
                        </m:sub>
                      </m:sSub>
                      <m:sSub>
                        <m:sSubPr>
                          <m:ctrlPr>
                            <a:rPr lang="zh-TW" altLang="en-US" i="1">
                              <a:latin typeface="Cambria Math"/>
                            </a:rPr>
                          </m:ctrlPr>
                        </m:sSubPr>
                        <m:e>
                          <m:r>
                            <a:rPr lang="zh-TW" altLang="en-US" i="1">
                              <a:latin typeface="Cambria Math"/>
                            </a:rPr>
                            <m:t>𝑅</m:t>
                          </m:r>
                        </m:e>
                        <m:sub>
                          <m:r>
                            <m:rPr>
                              <m:sty m:val="p"/>
                            </m:rPr>
                            <a:rPr lang="zh-TW" altLang="en-US">
                              <a:latin typeface="Cambria Math"/>
                            </a:rPr>
                            <m:t>μνβγ</m:t>
                          </m:r>
                        </m:sub>
                      </m:sSub>
                      <m:r>
                        <a:rPr lang="zh-TW" altLang="en-US">
                          <a:latin typeface="Cambria Math"/>
                        </a:rPr>
                        <m:t>=0</m:t>
                      </m:r>
                    </m:oMath>
                  </m:oMathPara>
                </a14:m>
                <a:endParaRPr lang="zh-TW" altLang="en-US" dirty="0"/>
              </a:p>
            </p:txBody>
          </p:sp>
        </mc:Choice>
        <mc:Fallback xmlns="">
          <p:sp>
            <p:nvSpPr>
              <p:cNvPr id="4" name="Rectangle 3"/>
              <p:cNvSpPr>
                <a:spLocks noRot="1" noChangeAspect="1" noMove="1" noResize="1" noEditPoints="1" noAdjustHandles="1" noChangeArrowheads="1" noChangeShapeType="1" noTextEdit="1"/>
              </p:cNvSpPr>
              <p:nvPr/>
            </p:nvSpPr>
            <p:spPr>
              <a:xfrm>
                <a:off x="2440468" y="1923149"/>
                <a:ext cx="3491277" cy="394339"/>
              </a:xfrm>
              <a:prstGeom prst="rect">
                <a:avLst/>
              </a:prstGeom>
              <a:blipFill rotWithShape="1">
                <a:blip r:embed="rId2"/>
                <a:stretch>
                  <a:fillRect b="-9231"/>
                </a:stretch>
              </a:blipFill>
            </p:spPr>
            <p:txBody>
              <a:bodyPr/>
              <a:lstStyle/>
              <a:p>
                <a:r>
                  <a:rPr lang="zh-TW" altLang="en-US">
                    <a:noFill/>
                  </a:rPr>
                  <a:t> </a:t>
                </a:r>
              </a:p>
            </p:txBody>
          </p:sp>
        </mc:Fallback>
      </mc:AlternateContent>
      <p:sp>
        <p:nvSpPr>
          <p:cNvPr id="5" name="Rectangle 4"/>
          <p:cNvSpPr/>
          <p:nvPr/>
        </p:nvSpPr>
        <p:spPr>
          <a:xfrm>
            <a:off x="436228" y="2744784"/>
            <a:ext cx="8070210" cy="923330"/>
          </a:xfrm>
          <a:prstGeom prst="rect">
            <a:avLst/>
          </a:prstGeom>
        </p:spPr>
        <p:txBody>
          <a:bodyPr wrap="square">
            <a:spAutoFit/>
          </a:bodyPr>
          <a:lstStyle/>
          <a:p>
            <a:r>
              <a:rPr lang="en-US" altLang="zh-TW" dirty="0"/>
              <a:t> This identity does not </a:t>
            </a:r>
            <a:r>
              <a:rPr lang="en-US" altLang="zh-TW" dirty="0" smtClean="0"/>
              <a:t>decrease the </a:t>
            </a:r>
            <a:r>
              <a:rPr lang="en-US" altLang="zh-TW" dirty="0"/>
              <a:t>number of components of the tensor that we need to </a:t>
            </a:r>
            <a:r>
              <a:rPr lang="en-US" altLang="zh-TW" dirty="0" smtClean="0"/>
              <a:t>calculate</a:t>
            </a:r>
            <a:r>
              <a:rPr lang="en-US" altLang="zh-TW" dirty="0"/>
              <a:t>, but it does </a:t>
            </a:r>
            <a:r>
              <a:rPr lang="en-US" altLang="zh-TW" dirty="0" smtClean="0"/>
              <a:t>have profound importance </a:t>
            </a:r>
            <a:r>
              <a:rPr lang="en-US" altLang="zh-TW" dirty="0"/>
              <a:t>for Einstein’s theory of gravity and for fundamental laws </a:t>
            </a:r>
            <a:r>
              <a:rPr lang="en-US" altLang="zh-TW" dirty="0" smtClean="0"/>
              <a:t>of physics</a:t>
            </a:r>
            <a:r>
              <a:rPr lang="en-US" altLang="zh-TW" dirty="0"/>
              <a:t>.</a:t>
            </a:r>
            <a:endParaRPr lang="zh-TW" altLang="en-US" dirty="0"/>
          </a:p>
        </p:txBody>
      </p:sp>
    </p:spTree>
    <p:extLst>
      <p:ext uri="{BB962C8B-B14F-4D97-AF65-F5344CB8AC3E}">
        <p14:creationId xmlns:p14="http://schemas.microsoft.com/office/powerpoint/2010/main" val="38970655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Example Riemann Tensors</a:t>
            </a:r>
            <a:endParaRPr lang="zh-TW" altLang="en-US" dirty="0"/>
          </a:p>
        </p:txBody>
      </p:sp>
      <p:sp>
        <p:nvSpPr>
          <p:cNvPr id="3" name="TextBox 2"/>
          <p:cNvSpPr txBox="1"/>
          <p:nvPr/>
        </p:nvSpPr>
        <p:spPr>
          <a:xfrm>
            <a:off x="370702" y="1070919"/>
            <a:ext cx="8509687" cy="646331"/>
          </a:xfrm>
          <a:prstGeom prst="rect">
            <a:avLst/>
          </a:prstGeom>
          <a:noFill/>
        </p:spPr>
        <p:txBody>
          <a:bodyPr wrap="square" rtlCol="0">
            <a:spAutoFit/>
          </a:bodyPr>
          <a:lstStyle/>
          <a:p>
            <a:r>
              <a:rPr lang="en-US" altLang="zh-TW" dirty="0">
                <a:latin typeface="Cambria Math" pitchFamily="18" charset="0"/>
                <a:ea typeface="Cambria Math" pitchFamily="18" charset="0"/>
              </a:rPr>
              <a:t>P</a:t>
            </a:r>
            <a:r>
              <a:rPr lang="en-US" altLang="zh-TW" dirty="0" smtClean="0">
                <a:latin typeface="Cambria Math" pitchFamily="18" charset="0"/>
                <a:ea typeface="Cambria Math" pitchFamily="18" charset="0"/>
              </a:rPr>
              <a:t>reviously, we have argued that the surface of a cylinder is flat and the surface of a sphere isn’t. How do we show that using Riemann Tensors?</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5" name="TextBox 4"/>
              <p:cNvSpPr txBox="1"/>
              <p:nvPr/>
            </p:nvSpPr>
            <p:spPr>
              <a:xfrm>
                <a:off x="370702" y="2682093"/>
                <a:ext cx="4983894" cy="3742691"/>
              </a:xfrm>
              <a:prstGeom prst="rect">
                <a:avLst/>
              </a:prstGeom>
              <a:noFill/>
            </p:spPr>
            <p:txBody>
              <a:bodyPr wrap="square" rtlCol="0">
                <a:spAutoFit/>
              </a:bodyPr>
              <a:lstStyle/>
              <a:p>
                <a:pPr algn="ctr"/>
                <a:r>
                  <a:rPr lang="en-US" altLang="zh-TW" dirty="0" smtClean="0">
                    <a:latin typeface="Cambria Math" pitchFamily="18" charset="0"/>
                    <a:ea typeface="Cambria Math" pitchFamily="18" charset="0"/>
                  </a:rPr>
                  <a:t>Example1. </a:t>
                </a:r>
              </a:p>
              <a:p>
                <a:pPr algn="ctr"/>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For the surface of a cylinder, the metric is </a:t>
                </a:r>
                <a14:m>
                  <m:oMath xmlns:m="http://schemas.openxmlformats.org/officeDocument/2006/math">
                    <m:sSup>
                      <m:sSupPr>
                        <m:ctrlPr>
                          <a:rPr lang="zh-TW" altLang="en-US" i="1">
                            <a:latin typeface="Cambria Math"/>
                          </a:rPr>
                        </m:ctrlPr>
                      </m:sSupPr>
                      <m:e>
                        <m:r>
                          <m:rPr>
                            <m:sty m:val="p"/>
                          </m:rPr>
                          <a:rPr lang="zh-TW" altLang="en-US">
                            <a:latin typeface="Cambria Math"/>
                          </a:rPr>
                          <m:t>dh</m:t>
                        </m:r>
                      </m:e>
                      <m:sup>
                        <m:r>
                          <a:rPr lang="zh-TW" altLang="en-US">
                            <a:latin typeface="Cambria Math"/>
                          </a:rPr>
                          <m:t>2</m:t>
                        </m:r>
                      </m:sup>
                    </m:sSup>
                    <m:r>
                      <a:rPr lang="zh-TW" altLang="en-US">
                        <a:latin typeface="Cambria Math"/>
                      </a:rPr>
                      <m:t>=</m:t>
                    </m:r>
                    <m:sSup>
                      <m:sSupPr>
                        <m:ctrlPr>
                          <a:rPr lang="zh-TW" altLang="en-US" i="1">
                            <a:latin typeface="Cambria Math"/>
                          </a:rPr>
                        </m:ctrlPr>
                      </m:sSupPr>
                      <m:e>
                        <m:r>
                          <a:rPr lang="en-US" altLang="zh-TW" i="1">
                            <a:latin typeface="Cambria Math"/>
                          </a:rPr>
                          <m:t>𝑟</m:t>
                        </m:r>
                      </m:e>
                      <m:sup>
                        <m:r>
                          <a:rPr lang="zh-TW" altLang="en-US">
                            <a:latin typeface="Cambria Math"/>
                          </a:rPr>
                          <m:t>2</m:t>
                        </m:r>
                      </m:sup>
                    </m:sSup>
                    <m:r>
                      <a:rPr lang="zh-TW" altLang="en-US">
                        <a:latin typeface="Cambria Math"/>
                      </a:rPr>
                      <m:t>⁢</m:t>
                    </m:r>
                    <m:sSup>
                      <m:sSupPr>
                        <m:ctrlPr>
                          <a:rPr lang="zh-TW" altLang="en-US" i="1">
                            <a:latin typeface="Cambria Math"/>
                          </a:rPr>
                        </m:ctrlPr>
                      </m:sSupPr>
                      <m:e>
                        <m:r>
                          <m:rPr>
                            <m:sty m:val="p"/>
                          </m:rPr>
                          <a:rPr lang="zh-TW" altLang="en-US">
                            <a:latin typeface="Cambria Math"/>
                          </a:rPr>
                          <m:t>dϕ</m:t>
                        </m:r>
                      </m:e>
                      <m:sup>
                        <m:r>
                          <a:rPr lang="zh-TW" altLang="en-US">
                            <a:latin typeface="Cambria Math"/>
                          </a:rPr>
                          <m:t>2</m:t>
                        </m:r>
                      </m:sup>
                    </m:sSup>
                    <m:r>
                      <a:rPr lang="zh-TW" altLang="en-US">
                        <a:latin typeface="Cambria Math"/>
                      </a:rPr>
                      <m:t>+</m:t>
                    </m:r>
                    <m:sSup>
                      <m:sSupPr>
                        <m:ctrlPr>
                          <a:rPr lang="zh-TW" altLang="en-US" i="1">
                            <a:latin typeface="Cambria Math"/>
                          </a:rPr>
                        </m:ctrlPr>
                      </m:sSupPr>
                      <m:e>
                        <m:r>
                          <m:rPr>
                            <m:sty m:val="p"/>
                          </m:rPr>
                          <a:rPr lang="zh-TW" altLang="en-US">
                            <a:latin typeface="Cambria Math"/>
                          </a:rPr>
                          <m:t>dz</m:t>
                        </m:r>
                      </m:e>
                      <m:sup>
                        <m:r>
                          <a:rPr lang="zh-TW" altLang="en-US">
                            <a:latin typeface="Cambria Math"/>
                          </a:rPr>
                          <m:t>2</m:t>
                        </m:r>
                      </m:sup>
                    </m:sSup>
                  </m:oMath>
                </a14:m>
                <a:r>
                  <a:rPr lang="zh-TW" altLang="en-US" dirty="0" smtClean="0"/>
                  <a:t> </a:t>
                </a:r>
                <a:endParaRPr lang="en-US" altLang="zh-TW" dirty="0" smtClean="0"/>
              </a:p>
              <a:p>
                <a:endParaRPr lang="en-US" altLang="zh-TW" dirty="0"/>
              </a:p>
              <a:p>
                <a:r>
                  <a:rPr lang="en-US" altLang="zh-TW" dirty="0" smtClean="0"/>
                  <a:t>Since </a:t>
                </a:r>
                <a14:m>
                  <m:oMath xmlns:m="http://schemas.openxmlformats.org/officeDocument/2006/math">
                    <m:r>
                      <a:rPr lang="en-US" altLang="zh-TW" i="1">
                        <a:latin typeface="Cambria Math"/>
                      </a:rPr>
                      <m:t>𝑟</m:t>
                    </m:r>
                  </m:oMath>
                </a14:m>
                <a:r>
                  <a:rPr lang="en-US" altLang="zh-TW" dirty="0" smtClean="0"/>
                  <a:t> is constant, this means that all of the </a:t>
                </a:r>
                <a:r>
                  <a:rPr lang="en-US" altLang="zh-TW" dirty="0" err="1" smtClean="0"/>
                  <a:t>Christoffel</a:t>
                </a:r>
                <a:r>
                  <a:rPr lang="en-US" altLang="zh-TW" dirty="0" smtClean="0"/>
                  <a:t> symbols </a:t>
                </a:r>
                <a14:m>
                  <m:oMath xmlns:m="http://schemas.openxmlformats.org/officeDocument/2006/math">
                    <m:sSub>
                      <m:sSubPr>
                        <m:ctrlPr>
                          <a:rPr lang="zh-TW" altLang="en-US" i="1">
                            <a:latin typeface="Cambria Math"/>
                          </a:rPr>
                        </m:ctrlPr>
                      </m:sSubPr>
                      <m:e>
                        <m:r>
                          <a:rPr lang="zh-TW" altLang="en-US" i="1">
                            <a:latin typeface="Cambria Math"/>
                          </a:rPr>
                          <m:t>𝛤</m:t>
                        </m:r>
                      </m:e>
                      <m:sub>
                        <m:r>
                          <m:rPr>
                            <m:sty m:val="p"/>
                          </m:rPr>
                          <a:rPr lang="zh-TW" altLang="en-US">
                            <a:latin typeface="Cambria Math"/>
                          </a:rPr>
                          <m:t>αβγ</m:t>
                        </m:r>
                      </m:sub>
                    </m:sSub>
                  </m:oMath>
                </a14:m>
                <a:r>
                  <a:rPr lang="en-US" altLang="zh-TW" dirty="0" smtClean="0"/>
                  <a:t> must be zero.</a:t>
                </a:r>
              </a:p>
              <a:p>
                <a:endParaRPr lang="en-US" altLang="zh-TW" dirty="0"/>
              </a:p>
              <a:p>
                <a:r>
                  <a:rPr lang="en-US" altLang="zh-TW" dirty="0" smtClean="0"/>
                  <a:t>Which in turn means that the Riemann tensor </a:t>
                </a:r>
                <a14:m>
                  <m:oMath xmlns:m="http://schemas.openxmlformats.org/officeDocument/2006/math">
                    <m:sSub>
                      <m:sSubPr>
                        <m:ctrlPr>
                          <a:rPr lang="zh-TW" altLang="en-US" i="1">
                            <a:latin typeface="Cambria Math"/>
                          </a:rPr>
                        </m:ctrlPr>
                      </m:sSubPr>
                      <m:e>
                        <m:r>
                          <a:rPr lang="zh-TW" altLang="en-US" i="1">
                            <a:latin typeface="Cambria Math"/>
                          </a:rPr>
                          <m:t>𝑅</m:t>
                        </m:r>
                      </m:e>
                      <m:sub>
                        <m:r>
                          <m:rPr>
                            <m:sty m:val="p"/>
                          </m:rPr>
                          <a:rPr lang="zh-TW" altLang="en-US">
                            <a:latin typeface="Cambria Math"/>
                          </a:rPr>
                          <m:t>αβγδ</m:t>
                        </m:r>
                      </m:sub>
                    </m:sSub>
                  </m:oMath>
                </a14:m>
                <a:r>
                  <a:rPr lang="zh-TW" altLang="en-US" dirty="0" smtClean="0"/>
                  <a:t> </a:t>
                </a:r>
                <a:r>
                  <a:rPr lang="en-US" altLang="zh-TW" dirty="0" smtClean="0"/>
                  <a:t>is also zero.</a:t>
                </a:r>
              </a:p>
              <a:p>
                <a:endParaRPr lang="en-US" altLang="zh-TW" dirty="0"/>
              </a:p>
              <a:p>
                <a:r>
                  <a:rPr lang="en-US" altLang="zh-TW" dirty="0" smtClean="0"/>
                  <a:t>Thus, the surface of a cylinder is flat.</a:t>
                </a:r>
                <a:endParaRPr lang="zh-TW" altLang="en-US" dirty="0"/>
              </a:p>
              <a:p>
                <a:endParaRPr lang="zh-TW" altLang="en-US" dirty="0" smtClean="0">
                  <a:latin typeface="Cambria Math" pitchFamily="18" charset="0"/>
                  <a:ea typeface="Cambria Math"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70702" y="2682093"/>
                <a:ext cx="4983894" cy="3742691"/>
              </a:xfrm>
              <a:prstGeom prst="rect">
                <a:avLst/>
              </a:prstGeom>
              <a:blipFill rotWithShape="1">
                <a:blip r:embed="rId2"/>
                <a:stretch>
                  <a:fillRect l="-1102" t="-97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59129" y="1833635"/>
                <a:ext cx="5222071" cy="6357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𝑅</m:t>
                          </m:r>
                        </m:e>
                        <m:sub>
                          <m:r>
                            <m:rPr>
                              <m:sty m:val="p"/>
                            </m:rPr>
                            <a:rPr lang="zh-TW" altLang="en-US">
                              <a:latin typeface="Cambria Math"/>
                            </a:rPr>
                            <m:t>αβγδ</m:t>
                          </m:r>
                        </m:sub>
                      </m:sSub>
                      <m:r>
                        <a:rPr lang="zh-TW" altLang="en-US">
                          <a:latin typeface="Cambria Math"/>
                        </a:rPr>
                        <m:t>=</m:t>
                      </m:r>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𝛤</m:t>
                              </m:r>
                            </m:e>
                            <m:sub>
                              <m:r>
                                <m:rPr>
                                  <m:sty m:val="p"/>
                                </m:rPr>
                                <a:rPr lang="zh-TW" altLang="en-US">
                                  <a:latin typeface="Cambria Math"/>
                                </a:rPr>
                                <m:t>αβδ</m:t>
                              </m:r>
                            </m:sub>
                          </m:sSub>
                        </m:num>
                        <m:den>
                          <m:r>
                            <a:rPr lang="zh-TW" altLang="en-US">
                              <a:latin typeface="Cambria Math"/>
                            </a:rPr>
                            <m:t>𝜕</m:t>
                          </m:r>
                          <m:sSup>
                            <m:sSupPr>
                              <m:ctrlPr>
                                <a:rPr lang="zh-TW" altLang="en-US" i="1">
                                  <a:latin typeface="Cambria Math"/>
                                </a:rPr>
                              </m:ctrlPr>
                            </m:sSupPr>
                            <m:e>
                              <m:r>
                                <a:rPr lang="zh-TW" altLang="en-US" i="1">
                                  <a:latin typeface="Cambria Math"/>
                                </a:rPr>
                                <m:t>𝑥</m:t>
                              </m:r>
                            </m:e>
                            <m:sup>
                              <m:r>
                                <a:rPr lang="zh-TW" altLang="en-US" i="1">
                                  <a:latin typeface="Cambria Math"/>
                                </a:rPr>
                                <m:t>𝛾</m:t>
                              </m:r>
                            </m:sup>
                          </m:sSup>
                        </m:den>
                      </m:f>
                      <m:r>
                        <a:rPr lang="zh-TW" altLang="en-US">
                          <a:latin typeface="Cambria Math"/>
                        </a:rPr>
                        <m:t>−</m:t>
                      </m:r>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𝛤</m:t>
                              </m:r>
                            </m:e>
                            <m:sub>
                              <m:r>
                                <m:rPr>
                                  <m:sty m:val="p"/>
                                </m:rPr>
                                <a:rPr lang="zh-TW" altLang="en-US">
                                  <a:latin typeface="Cambria Math"/>
                                </a:rPr>
                                <m:t>αβγ</m:t>
                              </m:r>
                            </m:sub>
                          </m:sSub>
                        </m:num>
                        <m:den>
                          <m:r>
                            <a:rPr lang="zh-TW" altLang="en-US">
                              <a:latin typeface="Cambria Math"/>
                            </a:rPr>
                            <m:t>𝜕</m:t>
                          </m:r>
                          <m:sSup>
                            <m:sSupPr>
                              <m:ctrlPr>
                                <a:rPr lang="zh-TW" altLang="en-US" i="1">
                                  <a:latin typeface="Cambria Math"/>
                                </a:rPr>
                              </m:ctrlPr>
                            </m:sSupPr>
                            <m:e>
                              <m:r>
                                <a:rPr lang="zh-TW" altLang="en-US" i="1">
                                  <a:latin typeface="Cambria Math"/>
                                </a:rPr>
                                <m:t>𝑥</m:t>
                              </m:r>
                            </m:e>
                            <m:sup>
                              <m:r>
                                <a:rPr lang="zh-TW" altLang="en-US" i="1">
                                  <a:latin typeface="Cambria Math"/>
                                </a:rPr>
                                <m:t>𝛿</m:t>
                              </m:r>
                            </m:sup>
                          </m:sSup>
                        </m:den>
                      </m:f>
                      <m:r>
                        <a:rPr lang="zh-TW" altLang="en-US">
                          <a:latin typeface="Cambria Math"/>
                        </a:rPr>
                        <m:t>+</m:t>
                      </m:r>
                      <m:sSup>
                        <m:sSupPr>
                          <m:ctrlPr>
                            <a:rPr lang="zh-TW" altLang="en-US" i="1">
                              <a:latin typeface="Cambria Math"/>
                            </a:rPr>
                          </m:ctrlPr>
                        </m:sSupPr>
                        <m:e>
                          <m:r>
                            <a:rPr lang="zh-TW" altLang="en-US" i="1">
                              <a:latin typeface="Cambria Math"/>
                            </a:rPr>
                            <m:t>𝑔</m:t>
                          </m:r>
                        </m:e>
                        <m:sup>
                          <m:r>
                            <m:rPr>
                              <m:sty m:val="p"/>
                            </m:rPr>
                            <a:rPr lang="zh-TW" altLang="en-US">
                              <a:latin typeface="Cambria Math"/>
                            </a:rPr>
                            <m:t>μν</m:t>
                          </m:r>
                        </m:sup>
                      </m:sSup>
                      <m:r>
                        <a:rPr lang="zh-TW" altLang="en-US">
                          <a:latin typeface="Cambria Math"/>
                        </a:rPr>
                        <m:t>⁢</m:t>
                      </m:r>
                      <m:d>
                        <m:dPr>
                          <m:ctrlPr>
                            <a:rPr lang="zh-TW" altLang="en-US" i="1">
                              <a:latin typeface="Cambria Math"/>
                            </a:rPr>
                          </m:ctrlPr>
                        </m:dPr>
                        <m:e>
                          <m:sSub>
                            <m:sSubPr>
                              <m:ctrlPr>
                                <a:rPr lang="zh-TW" altLang="en-US" i="1">
                                  <a:latin typeface="Cambria Math"/>
                                </a:rPr>
                              </m:ctrlPr>
                            </m:sSubPr>
                            <m:e>
                              <m:r>
                                <a:rPr lang="zh-TW" altLang="en-US" i="1">
                                  <a:latin typeface="Cambria Math"/>
                                </a:rPr>
                                <m:t>𝛤</m:t>
                              </m:r>
                            </m:e>
                            <m:sub>
                              <m:r>
                                <m:rPr>
                                  <m:sty m:val="p"/>
                                </m:rPr>
                                <a:rPr lang="zh-TW" altLang="en-US">
                                  <a:latin typeface="Cambria Math"/>
                                </a:rPr>
                                <m:t>μαδ</m:t>
                              </m:r>
                            </m:sub>
                          </m:sSub>
                          <m:r>
                            <a:rPr lang="zh-TW" altLang="en-US">
                              <a:latin typeface="Cambria Math"/>
                            </a:rPr>
                            <m:t>⁢</m:t>
                          </m:r>
                          <m:sSub>
                            <m:sSubPr>
                              <m:ctrlPr>
                                <a:rPr lang="zh-TW" altLang="en-US" i="1">
                                  <a:latin typeface="Cambria Math"/>
                                </a:rPr>
                              </m:ctrlPr>
                            </m:sSubPr>
                            <m:e>
                              <m:r>
                                <a:rPr lang="zh-TW" altLang="en-US" i="1">
                                  <a:latin typeface="Cambria Math"/>
                                </a:rPr>
                                <m:t>𝛤</m:t>
                              </m:r>
                            </m:e>
                            <m:sub>
                              <m:r>
                                <m:rPr>
                                  <m:sty m:val="p"/>
                                </m:rPr>
                                <a:rPr lang="zh-TW" altLang="en-US">
                                  <a:latin typeface="Cambria Math"/>
                                </a:rPr>
                                <m:t>νβγ</m:t>
                              </m:r>
                            </m:sub>
                          </m:sSub>
                          <m:r>
                            <a:rPr lang="zh-TW" altLang="en-US">
                              <a:latin typeface="Cambria Math"/>
                            </a:rPr>
                            <m:t>−</m:t>
                          </m:r>
                          <m:sSub>
                            <m:sSubPr>
                              <m:ctrlPr>
                                <a:rPr lang="zh-TW" altLang="en-US" i="1">
                                  <a:latin typeface="Cambria Math"/>
                                </a:rPr>
                              </m:ctrlPr>
                            </m:sSubPr>
                            <m:e>
                              <m:r>
                                <a:rPr lang="zh-TW" altLang="en-US" i="1">
                                  <a:latin typeface="Cambria Math"/>
                                </a:rPr>
                                <m:t>𝛤</m:t>
                              </m:r>
                            </m:e>
                            <m:sub>
                              <m:r>
                                <m:rPr>
                                  <m:sty m:val="p"/>
                                </m:rPr>
                                <a:rPr lang="zh-TW" altLang="en-US">
                                  <a:latin typeface="Cambria Math"/>
                                </a:rPr>
                                <m:t>μαγ</m:t>
                              </m:r>
                            </m:sub>
                          </m:sSub>
                          <m:r>
                            <a:rPr lang="zh-TW" altLang="en-US">
                              <a:latin typeface="Cambria Math"/>
                            </a:rPr>
                            <m:t>⁢</m:t>
                          </m:r>
                          <m:sSub>
                            <m:sSubPr>
                              <m:ctrlPr>
                                <a:rPr lang="zh-TW" altLang="en-US" i="1">
                                  <a:latin typeface="Cambria Math"/>
                                </a:rPr>
                              </m:ctrlPr>
                            </m:sSubPr>
                            <m:e>
                              <m:r>
                                <a:rPr lang="zh-TW" altLang="en-US" i="1">
                                  <a:latin typeface="Cambria Math"/>
                                </a:rPr>
                                <m:t>𝛤</m:t>
                              </m:r>
                            </m:e>
                            <m:sub>
                              <m:r>
                                <m:rPr>
                                  <m:sty m:val="p"/>
                                </m:rPr>
                                <a:rPr lang="zh-TW" altLang="en-US">
                                  <a:latin typeface="Cambria Math"/>
                                </a:rPr>
                                <m:t>νβδ</m:t>
                              </m:r>
                            </m:sub>
                          </m:sSub>
                        </m:e>
                      </m:d>
                    </m:oMath>
                  </m:oMathPara>
                </a14:m>
                <a:endParaRPr lang="zh-TW" alt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59129" y="1833635"/>
                <a:ext cx="5222071" cy="635751"/>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564297" y="1794170"/>
                <a:ext cx="3439660"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𝛤</m:t>
                          </m:r>
                        </m:e>
                        <m:sub>
                          <m:r>
                            <m:rPr>
                              <m:sty m:val="p"/>
                            </m:rPr>
                            <a:rPr lang="zh-TW" altLang="en-US">
                              <a:latin typeface="Cambria Math"/>
                            </a:rPr>
                            <m:t>αβγ</m:t>
                          </m:r>
                        </m:sub>
                      </m:sSub>
                      <m:r>
                        <a:rPr lang="zh-TW" altLang="en-US">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2</m:t>
                          </m:r>
                        </m:den>
                      </m:f>
                      <m:r>
                        <a:rPr lang="zh-TW" altLang="en-US">
                          <a:latin typeface="Cambria Math"/>
                        </a:rPr>
                        <m:t>⁢</m:t>
                      </m:r>
                      <m:d>
                        <m:dPr>
                          <m:ctrlPr>
                            <a:rPr lang="zh-TW" altLang="en-US" i="1">
                              <a:latin typeface="Cambria Math"/>
                            </a:rPr>
                          </m:ctrlPr>
                        </m:dPr>
                        <m:e>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𝑔</m:t>
                                  </m:r>
                                </m:e>
                                <m:sub>
                                  <m:r>
                                    <m:rPr>
                                      <m:sty m:val="p"/>
                                    </m:rPr>
                                    <a:rPr lang="zh-TW" altLang="en-US">
                                      <a:latin typeface="Cambria Math"/>
                                    </a:rPr>
                                    <m:t>αβ</m:t>
                                  </m:r>
                                </m:sub>
                              </m:sSub>
                            </m:num>
                            <m:den>
                              <m:r>
                                <a:rPr lang="zh-TW" altLang="en-US">
                                  <a:latin typeface="Cambria Math"/>
                                </a:rPr>
                                <m:t>𝜕</m:t>
                              </m:r>
                              <m:sSup>
                                <m:sSupPr>
                                  <m:ctrlPr>
                                    <a:rPr lang="zh-TW" altLang="en-US" i="1">
                                      <a:latin typeface="Cambria Math"/>
                                    </a:rPr>
                                  </m:ctrlPr>
                                </m:sSupPr>
                                <m:e>
                                  <m:r>
                                    <a:rPr lang="zh-TW" altLang="en-US" i="1">
                                      <a:latin typeface="Cambria Math"/>
                                    </a:rPr>
                                    <m:t>𝑥</m:t>
                                  </m:r>
                                </m:e>
                                <m:sup>
                                  <m:r>
                                    <a:rPr lang="zh-TW" altLang="en-US" i="1">
                                      <a:latin typeface="Cambria Math"/>
                                    </a:rPr>
                                    <m:t>𝛾</m:t>
                                  </m:r>
                                </m:sup>
                              </m:sSup>
                            </m:den>
                          </m:f>
                          <m:r>
                            <a:rPr lang="zh-TW" altLang="en-US">
                              <a:latin typeface="Cambria Math"/>
                            </a:rPr>
                            <m:t>+</m:t>
                          </m:r>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𝑔</m:t>
                                  </m:r>
                                </m:e>
                                <m:sub>
                                  <m:r>
                                    <m:rPr>
                                      <m:sty m:val="p"/>
                                    </m:rPr>
                                    <a:rPr lang="zh-TW" altLang="en-US">
                                      <a:latin typeface="Cambria Math"/>
                                    </a:rPr>
                                    <m:t>αγ</m:t>
                                  </m:r>
                                </m:sub>
                              </m:sSub>
                            </m:num>
                            <m:den>
                              <m:r>
                                <a:rPr lang="zh-TW" altLang="en-US">
                                  <a:latin typeface="Cambria Math"/>
                                </a:rPr>
                                <m:t>𝜕</m:t>
                              </m:r>
                              <m:sSup>
                                <m:sSupPr>
                                  <m:ctrlPr>
                                    <a:rPr lang="zh-TW" altLang="en-US" i="1">
                                      <a:latin typeface="Cambria Math"/>
                                    </a:rPr>
                                  </m:ctrlPr>
                                </m:sSupPr>
                                <m:e>
                                  <m:r>
                                    <a:rPr lang="zh-TW" altLang="en-US" i="1">
                                      <a:latin typeface="Cambria Math"/>
                                    </a:rPr>
                                    <m:t>𝑥</m:t>
                                  </m:r>
                                </m:e>
                                <m:sup>
                                  <m:r>
                                    <a:rPr lang="zh-TW" altLang="en-US" i="1">
                                      <a:latin typeface="Cambria Math"/>
                                    </a:rPr>
                                    <m:t>𝛽</m:t>
                                  </m:r>
                                </m:sup>
                              </m:sSup>
                            </m:den>
                          </m:f>
                          <m:r>
                            <a:rPr lang="zh-TW" altLang="en-US">
                              <a:latin typeface="Cambria Math"/>
                            </a:rPr>
                            <m:t>−</m:t>
                          </m:r>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𝑔</m:t>
                                  </m:r>
                                </m:e>
                                <m:sub>
                                  <m:r>
                                    <m:rPr>
                                      <m:sty m:val="p"/>
                                    </m:rPr>
                                    <a:rPr lang="zh-TW" altLang="en-US">
                                      <a:latin typeface="Cambria Math"/>
                                    </a:rPr>
                                    <m:t>βγ</m:t>
                                  </m:r>
                                </m:sub>
                              </m:sSub>
                            </m:num>
                            <m:den>
                              <m:r>
                                <a:rPr lang="zh-TW" altLang="en-US">
                                  <a:latin typeface="Cambria Math"/>
                                </a:rPr>
                                <m:t>𝜕</m:t>
                              </m:r>
                              <m:sSup>
                                <m:sSupPr>
                                  <m:ctrlPr>
                                    <a:rPr lang="zh-TW" altLang="en-US" i="1">
                                      <a:latin typeface="Cambria Math"/>
                                    </a:rPr>
                                  </m:ctrlPr>
                                </m:sSupPr>
                                <m:e>
                                  <m:r>
                                    <a:rPr lang="zh-TW" altLang="en-US" i="1">
                                      <a:latin typeface="Cambria Math"/>
                                    </a:rPr>
                                    <m:t>𝑥</m:t>
                                  </m:r>
                                </m:e>
                                <m:sup>
                                  <m:r>
                                    <a:rPr lang="zh-TW" altLang="en-US" i="1">
                                      <a:latin typeface="Cambria Math"/>
                                    </a:rPr>
                                    <m:t>𝛼</m:t>
                                  </m:r>
                                </m:sup>
                              </m:sSup>
                            </m:den>
                          </m:f>
                        </m:e>
                      </m:d>
                    </m:oMath>
                  </m:oMathPara>
                </a14:m>
                <a:endParaRPr lang="zh-TW" alt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564297" y="1794170"/>
                <a:ext cx="3439660" cy="714683"/>
              </a:xfrm>
              <a:prstGeom prst="rect">
                <a:avLst/>
              </a:prstGeom>
              <a:blipFill rotWithShape="1">
                <a:blip r:embed="rId4"/>
                <a:stretch>
                  <a:fillRect/>
                </a:stretch>
              </a:blipFill>
            </p:spPr>
            <p:txBody>
              <a:bodyPr/>
              <a:lstStyle/>
              <a:p>
                <a:r>
                  <a:rPr lang="zh-TW" altLang="en-US">
                    <a:noFill/>
                  </a:rPr>
                  <a:t> </a:t>
                </a:r>
              </a:p>
            </p:txBody>
          </p:sp>
        </mc:Fallback>
      </mc:AlternateContent>
      <p:pic>
        <p:nvPicPr>
          <p:cNvPr id="9" name="Picture 3" descr="G:\Desktop\Black Hole Astrophysics\Textbook circle\08 Ch 6.5.2.&amp;6.6.2.2&amp;7.1~7.3\CylindricalCoordinates_100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6474" y="2682093"/>
            <a:ext cx="3195423" cy="3947286"/>
          </a:xfrm>
          <a:prstGeom prst="rect">
            <a:avLst/>
          </a:prstGeom>
          <a:solidFill>
            <a:schemeClr val="bg1"/>
          </a:solidFill>
        </p:spPr>
      </p:pic>
    </p:spTree>
    <p:extLst>
      <p:ext uri="{BB962C8B-B14F-4D97-AF65-F5344CB8AC3E}">
        <p14:creationId xmlns:p14="http://schemas.microsoft.com/office/powerpoint/2010/main" val="539761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Example Riemann Tensors</a:t>
            </a:r>
            <a:endParaRPr lang="zh-TW" altLang="en-US" dirty="0"/>
          </a:p>
        </p:txBody>
      </p:sp>
      <p:sp>
        <p:nvSpPr>
          <p:cNvPr id="3" name="TextBox 2"/>
          <p:cNvSpPr txBox="1"/>
          <p:nvPr/>
        </p:nvSpPr>
        <p:spPr>
          <a:xfrm>
            <a:off x="370702" y="1070919"/>
            <a:ext cx="8509687" cy="646331"/>
          </a:xfrm>
          <a:prstGeom prst="rect">
            <a:avLst/>
          </a:prstGeom>
          <a:noFill/>
        </p:spPr>
        <p:txBody>
          <a:bodyPr wrap="square" rtlCol="0">
            <a:spAutoFit/>
          </a:bodyPr>
          <a:lstStyle/>
          <a:p>
            <a:r>
              <a:rPr lang="en-US" altLang="zh-TW" dirty="0">
                <a:latin typeface="Cambria Math" pitchFamily="18" charset="0"/>
                <a:ea typeface="Cambria Math" pitchFamily="18" charset="0"/>
              </a:rPr>
              <a:t>P</a:t>
            </a:r>
            <a:r>
              <a:rPr lang="en-US" altLang="zh-TW" dirty="0" smtClean="0">
                <a:latin typeface="Cambria Math" pitchFamily="18" charset="0"/>
                <a:ea typeface="Cambria Math" pitchFamily="18" charset="0"/>
              </a:rPr>
              <a:t>reviously, we have argued that the surface of a cylinder is flat and the surface of a sphere isn’t. How do we show that using Riemann Tensors?</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259129" y="1833635"/>
                <a:ext cx="5222071" cy="6357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𝑅</m:t>
                          </m:r>
                        </m:e>
                        <m:sub>
                          <m:r>
                            <m:rPr>
                              <m:sty m:val="p"/>
                            </m:rPr>
                            <a:rPr lang="zh-TW" altLang="en-US">
                              <a:latin typeface="Cambria Math"/>
                            </a:rPr>
                            <m:t>αβγδ</m:t>
                          </m:r>
                        </m:sub>
                      </m:sSub>
                      <m:r>
                        <a:rPr lang="zh-TW" altLang="en-US">
                          <a:latin typeface="Cambria Math"/>
                        </a:rPr>
                        <m:t>=</m:t>
                      </m:r>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𝛤</m:t>
                              </m:r>
                            </m:e>
                            <m:sub>
                              <m:r>
                                <m:rPr>
                                  <m:sty m:val="p"/>
                                </m:rPr>
                                <a:rPr lang="zh-TW" altLang="en-US">
                                  <a:latin typeface="Cambria Math"/>
                                </a:rPr>
                                <m:t>αβδ</m:t>
                              </m:r>
                            </m:sub>
                          </m:sSub>
                        </m:num>
                        <m:den>
                          <m:r>
                            <a:rPr lang="zh-TW" altLang="en-US">
                              <a:latin typeface="Cambria Math"/>
                            </a:rPr>
                            <m:t>𝜕</m:t>
                          </m:r>
                          <m:sSup>
                            <m:sSupPr>
                              <m:ctrlPr>
                                <a:rPr lang="zh-TW" altLang="en-US" i="1">
                                  <a:latin typeface="Cambria Math"/>
                                </a:rPr>
                              </m:ctrlPr>
                            </m:sSupPr>
                            <m:e>
                              <m:r>
                                <a:rPr lang="zh-TW" altLang="en-US" i="1">
                                  <a:latin typeface="Cambria Math"/>
                                </a:rPr>
                                <m:t>𝑥</m:t>
                              </m:r>
                            </m:e>
                            <m:sup>
                              <m:r>
                                <a:rPr lang="zh-TW" altLang="en-US" i="1">
                                  <a:latin typeface="Cambria Math"/>
                                </a:rPr>
                                <m:t>𝛾</m:t>
                              </m:r>
                            </m:sup>
                          </m:sSup>
                        </m:den>
                      </m:f>
                      <m:r>
                        <a:rPr lang="zh-TW" altLang="en-US">
                          <a:latin typeface="Cambria Math"/>
                        </a:rPr>
                        <m:t>−</m:t>
                      </m:r>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𝛤</m:t>
                              </m:r>
                            </m:e>
                            <m:sub>
                              <m:r>
                                <m:rPr>
                                  <m:sty m:val="p"/>
                                </m:rPr>
                                <a:rPr lang="zh-TW" altLang="en-US">
                                  <a:latin typeface="Cambria Math"/>
                                </a:rPr>
                                <m:t>αβγ</m:t>
                              </m:r>
                            </m:sub>
                          </m:sSub>
                        </m:num>
                        <m:den>
                          <m:r>
                            <a:rPr lang="zh-TW" altLang="en-US">
                              <a:latin typeface="Cambria Math"/>
                            </a:rPr>
                            <m:t>𝜕</m:t>
                          </m:r>
                          <m:sSup>
                            <m:sSupPr>
                              <m:ctrlPr>
                                <a:rPr lang="zh-TW" altLang="en-US" i="1">
                                  <a:latin typeface="Cambria Math"/>
                                </a:rPr>
                              </m:ctrlPr>
                            </m:sSupPr>
                            <m:e>
                              <m:r>
                                <a:rPr lang="zh-TW" altLang="en-US" i="1">
                                  <a:latin typeface="Cambria Math"/>
                                </a:rPr>
                                <m:t>𝑥</m:t>
                              </m:r>
                            </m:e>
                            <m:sup>
                              <m:r>
                                <a:rPr lang="zh-TW" altLang="en-US" i="1">
                                  <a:latin typeface="Cambria Math"/>
                                </a:rPr>
                                <m:t>𝛿</m:t>
                              </m:r>
                            </m:sup>
                          </m:sSup>
                        </m:den>
                      </m:f>
                      <m:r>
                        <a:rPr lang="zh-TW" altLang="en-US">
                          <a:latin typeface="Cambria Math"/>
                        </a:rPr>
                        <m:t>+</m:t>
                      </m:r>
                      <m:sSup>
                        <m:sSupPr>
                          <m:ctrlPr>
                            <a:rPr lang="zh-TW" altLang="en-US" i="1">
                              <a:latin typeface="Cambria Math"/>
                            </a:rPr>
                          </m:ctrlPr>
                        </m:sSupPr>
                        <m:e>
                          <m:r>
                            <a:rPr lang="zh-TW" altLang="en-US" i="1">
                              <a:latin typeface="Cambria Math"/>
                            </a:rPr>
                            <m:t>𝑔</m:t>
                          </m:r>
                        </m:e>
                        <m:sup>
                          <m:r>
                            <m:rPr>
                              <m:sty m:val="p"/>
                            </m:rPr>
                            <a:rPr lang="zh-TW" altLang="en-US">
                              <a:latin typeface="Cambria Math"/>
                            </a:rPr>
                            <m:t>μν</m:t>
                          </m:r>
                        </m:sup>
                      </m:sSup>
                      <m:r>
                        <a:rPr lang="zh-TW" altLang="en-US">
                          <a:latin typeface="Cambria Math"/>
                        </a:rPr>
                        <m:t>⁢</m:t>
                      </m:r>
                      <m:d>
                        <m:dPr>
                          <m:ctrlPr>
                            <a:rPr lang="zh-TW" altLang="en-US" i="1">
                              <a:latin typeface="Cambria Math"/>
                            </a:rPr>
                          </m:ctrlPr>
                        </m:dPr>
                        <m:e>
                          <m:sSub>
                            <m:sSubPr>
                              <m:ctrlPr>
                                <a:rPr lang="zh-TW" altLang="en-US" i="1">
                                  <a:latin typeface="Cambria Math"/>
                                </a:rPr>
                              </m:ctrlPr>
                            </m:sSubPr>
                            <m:e>
                              <m:r>
                                <a:rPr lang="zh-TW" altLang="en-US" i="1">
                                  <a:latin typeface="Cambria Math"/>
                                </a:rPr>
                                <m:t>𝛤</m:t>
                              </m:r>
                            </m:e>
                            <m:sub>
                              <m:r>
                                <m:rPr>
                                  <m:sty m:val="p"/>
                                </m:rPr>
                                <a:rPr lang="zh-TW" altLang="en-US">
                                  <a:latin typeface="Cambria Math"/>
                                </a:rPr>
                                <m:t>μαδ</m:t>
                              </m:r>
                            </m:sub>
                          </m:sSub>
                          <m:r>
                            <a:rPr lang="zh-TW" altLang="en-US">
                              <a:latin typeface="Cambria Math"/>
                            </a:rPr>
                            <m:t>⁢</m:t>
                          </m:r>
                          <m:sSub>
                            <m:sSubPr>
                              <m:ctrlPr>
                                <a:rPr lang="zh-TW" altLang="en-US" i="1">
                                  <a:latin typeface="Cambria Math"/>
                                </a:rPr>
                              </m:ctrlPr>
                            </m:sSubPr>
                            <m:e>
                              <m:r>
                                <a:rPr lang="zh-TW" altLang="en-US" i="1">
                                  <a:latin typeface="Cambria Math"/>
                                </a:rPr>
                                <m:t>𝛤</m:t>
                              </m:r>
                            </m:e>
                            <m:sub>
                              <m:r>
                                <m:rPr>
                                  <m:sty m:val="p"/>
                                </m:rPr>
                                <a:rPr lang="zh-TW" altLang="en-US">
                                  <a:latin typeface="Cambria Math"/>
                                </a:rPr>
                                <m:t>νβγ</m:t>
                              </m:r>
                            </m:sub>
                          </m:sSub>
                          <m:r>
                            <a:rPr lang="zh-TW" altLang="en-US">
                              <a:latin typeface="Cambria Math"/>
                            </a:rPr>
                            <m:t>−</m:t>
                          </m:r>
                          <m:sSub>
                            <m:sSubPr>
                              <m:ctrlPr>
                                <a:rPr lang="zh-TW" altLang="en-US" i="1">
                                  <a:latin typeface="Cambria Math"/>
                                </a:rPr>
                              </m:ctrlPr>
                            </m:sSubPr>
                            <m:e>
                              <m:r>
                                <a:rPr lang="zh-TW" altLang="en-US" i="1">
                                  <a:latin typeface="Cambria Math"/>
                                </a:rPr>
                                <m:t>𝛤</m:t>
                              </m:r>
                            </m:e>
                            <m:sub>
                              <m:r>
                                <m:rPr>
                                  <m:sty m:val="p"/>
                                </m:rPr>
                                <a:rPr lang="zh-TW" altLang="en-US">
                                  <a:latin typeface="Cambria Math"/>
                                </a:rPr>
                                <m:t>μαγ</m:t>
                              </m:r>
                            </m:sub>
                          </m:sSub>
                          <m:r>
                            <a:rPr lang="zh-TW" altLang="en-US">
                              <a:latin typeface="Cambria Math"/>
                            </a:rPr>
                            <m:t>⁢</m:t>
                          </m:r>
                          <m:sSub>
                            <m:sSubPr>
                              <m:ctrlPr>
                                <a:rPr lang="zh-TW" altLang="en-US" i="1">
                                  <a:latin typeface="Cambria Math"/>
                                </a:rPr>
                              </m:ctrlPr>
                            </m:sSubPr>
                            <m:e>
                              <m:r>
                                <a:rPr lang="zh-TW" altLang="en-US" i="1">
                                  <a:latin typeface="Cambria Math"/>
                                </a:rPr>
                                <m:t>𝛤</m:t>
                              </m:r>
                            </m:e>
                            <m:sub>
                              <m:r>
                                <m:rPr>
                                  <m:sty m:val="p"/>
                                </m:rPr>
                                <a:rPr lang="zh-TW" altLang="en-US">
                                  <a:latin typeface="Cambria Math"/>
                                </a:rPr>
                                <m:t>νβδ</m:t>
                              </m:r>
                            </m:sub>
                          </m:sSub>
                        </m:e>
                      </m:d>
                    </m:oMath>
                  </m:oMathPara>
                </a14:m>
                <a:endParaRPr lang="zh-TW" alt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59129" y="1833635"/>
                <a:ext cx="5222071" cy="635751"/>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564297" y="1794170"/>
                <a:ext cx="3439660"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𝛤</m:t>
                          </m:r>
                        </m:e>
                        <m:sub>
                          <m:r>
                            <m:rPr>
                              <m:sty m:val="p"/>
                            </m:rPr>
                            <a:rPr lang="zh-TW" altLang="en-US">
                              <a:latin typeface="Cambria Math"/>
                            </a:rPr>
                            <m:t>αβγ</m:t>
                          </m:r>
                        </m:sub>
                      </m:sSub>
                      <m:r>
                        <a:rPr lang="zh-TW" altLang="en-US">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2</m:t>
                          </m:r>
                        </m:den>
                      </m:f>
                      <m:r>
                        <a:rPr lang="zh-TW" altLang="en-US">
                          <a:latin typeface="Cambria Math"/>
                        </a:rPr>
                        <m:t>⁢</m:t>
                      </m:r>
                      <m:d>
                        <m:dPr>
                          <m:ctrlPr>
                            <a:rPr lang="zh-TW" altLang="en-US" i="1">
                              <a:latin typeface="Cambria Math"/>
                            </a:rPr>
                          </m:ctrlPr>
                        </m:dPr>
                        <m:e>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𝑔</m:t>
                                  </m:r>
                                </m:e>
                                <m:sub>
                                  <m:r>
                                    <m:rPr>
                                      <m:sty m:val="p"/>
                                    </m:rPr>
                                    <a:rPr lang="zh-TW" altLang="en-US">
                                      <a:latin typeface="Cambria Math"/>
                                    </a:rPr>
                                    <m:t>αβ</m:t>
                                  </m:r>
                                </m:sub>
                              </m:sSub>
                            </m:num>
                            <m:den>
                              <m:r>
                                <a:rPr lang="zh-TW" altLang="en-US">
                                  <a:latin typeface="Cambria Math"/>
                                </a:rPr>
                                <m:t>𝜕</m:t>
                              </m:r>
                              <m:sSup>
                                <m:sSupPr>
                                  <m:ctrlPr>
                                    <a:rPr lang="zh-TW" altLang="en-US" i="1">
                                      <a:latin typeface="Cambria Math"/>
                                    </a:rPr>
                                  </m:ctrlPr>
                                </m:sSupPr>
                                <m:e>
                                  <m:r>
                                    <a:rPr lang="zh-TW" altLang="en-US" i="1">
                                      <a:latin typeface="Cambria Math"/>
                                    </a:rPr>
                                    <m:t>𝑥</m:t>
                                  </m:r>
                                </m:e>
                                <m:sup>
                                  <m:r>
                                    <a:rPr lang="zh-TW" altLang="en-US" i="1">
                                      <a:latin typeface="Cambria Math"/>
                                    </a:rPr>
                                    <m:t>𝛾</m:t>
                                  </m:r>
                                </m:sup>
                              </m:sSup>
                            </m:den>
                          </m:f>
                          <m:r>
                            <a:rPr lang="zh-TW" altLang="en-US">
                              <a:latin typeface="Cambria Math"/>
                            </a:rPr>
                            <m:t>+</m:t>
                          </m:r>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𝑔</m:t>
                                  </m:r>
                                </m:e>
                                <m:sub>
                                  <m:r>
                                    <m:rPr>
                                      <m:sty m:val="p"/>
                                    </m:rPr>
                                    <a:rPr lang="zh-TW" altLang="en-US">
                                      <a:latin typeface="Cambria Math"/>
                                    </a:rPr>
                                    <m:t>αγ</m:t>
                                  </m:r>
                                </m:sub>
                              </m:sSub>
                            </m:num>
                            <m:den>
                              <m:r>
                                <a:rPr lang="zh-TW" altLang="en-US">
                                  <a:latin typeface="Cambria Math"/>
                                </a:rPr>
                                <m:t>𝜕</m:t>
                              </m:r>
                              <m:sSup>
                                <m:sSupPr>
                                  <m:ctrlPr>
                                    <a:rPr lang="zh-TW" altLang="en-US" i="1">
                                      <a:latin typeface="Cambria Math"/>
                                    </a:rPr>
                                  </m:ctrlPr>
                                </m:sSupPr>
                                <m:e>
                                  <m:r>
                                    <a:rPr lang="zh-TW" altLang="en-US" i="1">
                                      <a:latin typeface="Cambria Math"/>
                                    </a:rPr>
                                    <m:t>𝑥</m:t>
                                  </m:r>
                                </m:e>
                                <m:sup>
                                  <m:r>
                                    <a:rPr lang="zh-TW" altLang="en-US" i="1">
                                      <a:latin typeface="Cambria Math"/>
                                    </a:rPr>
                                    <m:t>𝛽</m:t>
                                  </m:r>
                                </m:sup>
                              </m:sSup>
                            </m:den>
                          </m:f>
                          <m:r>
                            <a:rPr lang="zh-TW" altLang="en-US">
                              <a:latin typeface="Cambria Math"/>
                            </a:rPr>
                            <m:t>−</m:t>
                          </m:r>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𝑔</m:t>
                                  </m:r>
                                </m:e>
                                <m:sub>
                                  <m:r>
                                    <m:rPr>
                                      <m:sty m:val="p"/>
                                    </m:rPr>
                                    <a:rPr lang="zh-TW" altLang="en-US">
                                      <a:latin typeface="Cambria Math"/>
                                    </a:rPr>
                                    <m:t>βγ</m:t>
                                  </m:r>
                                </m:sub>
                              </m:sSub>
                            </m:num>
                            <m:den>
                              <m:r>
                                <a:rPr lang="zh-TW" altLang="en-US">
                                  <a:latin typeface="Cambria Math"/>
                                </a:rPr>
                                <m:t>𝜕</m:t>
                              </m:r>
                              <m:sSup>
                                <m:sSupPr>
                                  <m:ctrlPr>
                                    <a:rPr lang="zh-TW" altLang="en-US" i="1">
                                      <a:latin typeface="Cambria Math"/>
                                    </a:rPr>
                                  </m:ctrlPr>
                                </m:sSupPr>
                                <m:e>
                                  <m:r>
                                    <a:rPr lang="zh-TW" altLang="en-US" i="1">
                                      <a:latin typeface="Cambria Math"/>
                                    </a:rPr>
                                    <m:t>𝑥</m:t>
                                  </m:r>
                                </m:e>
                                <m:sup>
                                  <m:r>
                                    <a:rPr lang="zh-TW" altLang="en-US" i="1">
                                      <a:latin typeface="Cambria Math"/>
                                    </a:rPr>
                                    <m:t>𝛼</m:t>
                                  </m:r>
                                </m:sup>
                              </m:sSup>
                            </m:den>
                          </m:f>
                        </m:e>
                      </m:d>
                    </m:oMath>
                  </m:oMathPara>
                </a14:m>
                <a:endParaRPr lang="zh-TW" alt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564297" y="1794170"/>
                <a:ext cx="3439660" cy="714683"/>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70703" y="2584584"/>
                <a:ext cx="5033320" cy="3994363"/>
              </a:xfrm>
              <a:prstGeom prst="rect">
                <a:avLst/>
              </a:prstGeom>
              <a:noFill/>
            </p:spPr>
            <p:txBody>
              <a:bodyPr wrap="square" rtlCol="0">
                <a:spAutoFit/>
              </a:bodyPr>
              <a:lstStyle/>
              <a:p>
                <a:pPr algn="ctr"/>
                <a:r>
                  <a:rPr lang="en-US" altLang="zh-TW" dirty="0" smtClean="0">
                    <a:latin typeface="Cambria Math" pitchFamily="18" charset="0"/>
                    <a:ea typeface="Cambria Math" pitchFamily="18" charset="0"/>
                  </a:rPr>
                  <a:t>Example2. </a:t>
                </a:r>
              </a:p>
              <a:p>
                <a:pPr algn="ctr"/>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Before we go to the sphere, lets consider polar coordinates on a flat piece of paper which has the metric </a:t>
                </a:r>
                <a14:m>
                  <m:oMath xmlns:m="http://schemas.openxmlformats.org/officeDocument/2006/math">
                    <m:sSup>
                      <m:sSupPr>
                        <m:ctrlPr>
                          <a:rPr lang="zh-TW" altLang="en-US" i="1">
                            <a:latin typeface="Cambria Math"/>
                          </a:rPr>
                        </m:ctrlPr>
                      </m:sSupPr>
                      <m:e>
                        <m:r>
                          <m:rPr>
                            <m:sty m:val="p"/>
                          </m:rPr>
                          <a:rPr lang="zh-TW" altLang="en-US">
                            <a:latin typeface="Cambria Math"/>
                          </a:rPr>
                          <m:t>dh</m:t>
                        </m:r>
                      </m:e>
                      <m:sup>
                        <m:r>
                          <a:rPr lang="zh-TW" altLang="en-US">
                            <a:latin typeface="Cambria Math"/>
                          </a:rPr>
                          <m:t>2</m:t>
                        </m:r>
                      </m:sup>
                    </m:sSup>
                    <m:r>
                      <a:rPr lang="zh-TW" altLang="en-US">
                        <a:latin typeface="Cambria Math"/>
                      </a:rPr>
                      <m:t>=</m:t>
                    </m:r>
                    <m:sSup>
                      <m:sSupPr>
                        <m:ctrlPr>
                          <a:rPr lang="zh-TW" altLang="en-US" i="1">
                            <a:latin typeface="Cambria Math"/>
                          </a:rPr>
                        </m:ctrlPr>
                      </m:sSupPr>
                      <m:e>
                        <m:r>
                          <a:rPr lang="en-US" altLang="zh-TW" b="0" i="1" smtClean="0">
                            <a:latin typeface="Cambria Math"/>
                          </a:rPr>
                          <m:t>𝑟</m:t>
                        </m:r>
                      </m:e>
                      <m:sup>
                        <m:r>
                          <a:rPr lang="zh-TW" altLang="en-US">
                            <a:latin typeface="Cambria Math"/>
                          </a:rPr>
                          <m:t>2</m:t>
                        </m:r>
                      </m:sup>
                    </m:sSup>
                    <m:r>
                      <a:rPr lang="zh-TW" altLang="en-US">
                        <a:latin typeface="Cambria Math"/>
                      </a:rPr>
                      <m:t>⁢</m:t>
                    </m:r>
                    <m:sSup>
                      <m:sSupPr>
                        <m:ctrlPr>
                          <a:rPr lang="zh-TW" altLang="en-US" i="1">
                            <a:latin typeface="Cambria Math"/>
                          </a:rPr>
                        </m:ctrlPr>
                      </m:sSupPr>
                      <m:e>
                        <m:r>
                          <m:rPr>
                            <m:sty m:val="p"/>
                          </m:rPr>
                          <a:rPr lang="zh-TW" altLang="en-US">
                            <a:latin typeface="Cambria Math"/>
                          </a:rPr>
                          <m:t>d</m:t>
                        </m:r>
                        <m:r>
                          <a:rPr lang="zh-TW" altLang="en-US" i="1">
                            <a:latin typeface="Cambria Math"/>
                          </a:rPr>
                          <m:t>𝜃</m:t>
                        </m:r>
                        <m:r>
                          <m:rPr>
                            <m:nor/>
                          </m:rPr>
                          <a:rPr lang="zh-TW" altLang="en-US"/>
                          <m:t> </m:t>
                        </m:r>
                      </m:e>
                      <m:sup>
                        <m:r>
                          <a:rPr lang="zh-TW" altLang="en-US">
                            <a:latin typeface="Cambria Math"/>
                          </a:rPr>
                          <m:t>2</m:t>
                        </m:r>
                      </m:sup>
                    </m:sSup>
                    <m:r>
                      <a:rPr lang="zh-TW" altLang="en-US">
                        <a:latin typeface="Cambria Math"/>
                      </a:rPr>
                      <m:t>+</m:t>
                    </m:r>
                    <m:sSup>
                      <m:sSupPr>
                        <m:ctrlPr>
                          <a:rPr lang="zh-TW" altLang="en-US" i="1">
                            <a:latin typeface="Cambria Math"/>
                          </a:rPr>
                        </m:ctrlPr>
                      </m:sSupPr>
                      <m:e>
                        <m:r>
                          <m:rPr>
                            <m:sty m:val="p"/>
                          </m:rPr>
                          <a:rPr lang="zh-TW" altLang="en-US">
                            <a:latin typeface="Cambria Math"/>
                          </a:rPr>
                          <m:t>d</m:t>
                        </m:r>
                        <m:r>
                          <a:rPr lang="en-US" altLang="zh-TW" b="0" i="1" smtClean="0">
                            <a:latin typeface="Cambria Math"/>
                          </a:rPr>
                          <m:t>𝑟</m:t>
                        </m:r>
                      </m:e>
                      <m:sup>
                        <m:r>
                          <a:rPr lang="zh-TW" altLang="en-US">
                            <a:latin typeface="Cambria Math"/>
                          </a:rPr>
                          <m:t>2</m:t>
                        </m:r>
                      </m:sup>
                    </m:sSup>
                  </m:oMath>
                </a14:m>
                <a:r>
                  <a:rPr lang="zh-TW" altLang="en-US" dirty="0" smtClean="0"/>
                  <a:t> </a:t>
                </a:r>
                <a:endParaRPr lang="en-US" altLang="zh-TW" dirty="0" smtClean="0"/>
              </a:p>
              <a:p>
                <a:endParaRPr lang="en-US" altLang="zh-TW" dirty="0"/>
              </a:p>
              <a:p>
                <a:r>
                  <a:rPr lang="en-US" altLang="zh-TW" dirty="0" smtClean="0"/>
                  <a:t>Now r isn’t constant, however, for 2D problems, we only have 1 independent non-zero term.</a:t>
                </a:r>
              </a:p>
              <a:p>
                <a:endParaRPr lang="en-US" altLang="zh-TW" dirty="0"/>
              </a:p>
              <a:p>
                <a:r>
                  <a:rPr lang="en-US" altLang="zh-TW" dirty="0" smtClean="0"/>
                  <a:t>Using </a:t>
                </a:r>
                <a14:m>
                  <m:oMath xmlns:m="http://schemas.openxmlformats.org/officeDocument/2006/math">
                    <m:sSub>
                      <m:sSubPr>
                        <m:ctrlPr>
                          <a:rPr lang="zh-TW" altLang="en-US" i="1">
                            <a:latin typeface="Cambria Math"/>
                          </a:rPr>
                        </m:ctrlPr>
                      </m:sSubPr>
                      <m:e>
                        <m:r>
                          <a:rPr lang="zh-TW" altLang="en-US" i="1">
                            <a:latin typeface="Cambria Math"/>
                          </a:rPr>
                          <m:t>𝛤</m:t>
                        </m:r>
                      </m:e>
                      <m:sub>
                        <m:r>
                          <a:rPr lang="zh-TW" altLang="en-US">
                            <a:latin typeface="Cambria Math"/>
                          </a:rPr>
                          <m:t>212</m:t>
                        </m:r>
                      </m:sub>
                    </m:sSub>
                    <m:r>
                      <a:rPr lang="zh-TW" altLang="en-US">
                        <a:latin typeface="Cambria Math"/>
                      </a:rPr>
                      <m:t>=</m:t>
                    </m:r>
                    <m:sSub>
                      <m:sSubPr>
                        <m:ctrlPr>
                          <a:rPr lang="zh-TW" altLang="en-US" i="1">
                            <a:latin typeface="Cambria Math"/>
                          </a:rPr>
                        </m:ctrlPr>
                      </m:sSubPr>
                      <m:e>
                        <m:r>
                          <a:rPr lang="zh-TW" altLang="en-US" i="1">
                            <a:latin typeface="Cambria Math"/>
                          </a:rPr>
                          <m:t>𝛤</m:t>
                        </m:r>
                      </m:e>
                      <m:sub>
                        <m:r>
                          <a:rPr lang="zh-TW" altLang="en-US">
                            <a:latin typeface="Cambria Math"/>
                          </a:rPr>
                          <m:t>221</m:t>
                        </m:r>
                      </m:sub>
                    </m:sSub>
                    <m:r>
                      <a:rPr lang="zh-TW" altLang="en-US">
                        <a:latin typeface="Cambria Math"/>
                      </a:rPr>
                      <m:t>=−</m:t>
                    </m:r>
                    <m:sSub>
                      <m:sSubPr>
                        <m:ctrlPr>
                          <a:rPr lang="zh-TW" altLang="en-US" i="1">
                            <a:latin typeface="Cambria Math"/>
                          </a:rPr>
                        </m:ctrlPr>
                      </m:sSubPr>
                      <m:e>
                        <m:r>
                          <a:rPr lang="zh-TW" altLang="en-US" i="1">
                            <a:latin typeface="Cambria Math"/>
                          </a:rPr>
                          <m:t>𝛤</m:t>
                        </m:r>
                      </m:e>
                      <m:sub>
                        <m:r>
                          <a:rPr lang="zh-TW" altLang="en-US">
                            <a:latin typeface="Cambria Math"/>
                          </a:rPr>
                          <m:t>122</m:t>
                        </m:r>
                      </m:sub>
                    </m:sSub>
                    <m:r>
                      <a:rPr lang="zh-TW" altLang="en-US">
                        <a:latin typeface="Cambria Math"/>
                      </a:rPr>
                      <m:t>=</m:t>
                    </m:r>
                    <m:r>
                      <a:rPr lang="en-US" altLang="zh-TW" i="1">
                        <a:latin typeface="Cambria Math"/>
                      </a:rPr>
                      <m:t>𝑟</m:t>
                    </m:r>
                  </m:oMath>
                </a14:m>
                <a:r>
                  <a:rPr lang="zh-TW" altLang="en-US" dirty="0" smtClean="0"/>
                  <a:t> </a:t>
                </a:r>
                <a:r>
                  <a:rPr lang="en-US" altLang="zh-TW" dirty="0" smtClean="0"/>
                  <a:t>and </a:t>
                </a:r>
                <a14:m>
                  <m:oMath xmlns:m="http://schemas.openxmlformats.org/officeDocument/2006/math">
                    <m:sSup>
                      <m:sSupPr>
                        <m:ctrlPr>
                          <a:rPr lang="zh-TW" altLang="en-US" i="1">
                            <a:latin typeface="Cambria Math"/>
                          </a:rPr>
                        </m:ctrlPr>
                      </m:sSupPr>
                      <m:e>
                        <m:r>
                          <a:rPr lang="zh-TW" altLang="en-US" i="1">
                            <a:latin typeface="Cambria Math"/>
                          </a:rPr>
                          <m:t>𝑔</m:t>
                        </m:r>
                      </m:e>
                      <m:sup>
                        <m:r>
                          <a:rPr lang="zh-TW" altLang="en-US">
                            <a:latin typeface="Cambria Math"/>
                          </a:rPr>
                          <m:t>11</m:t>
                        </m:r>
                      </m:sup>
                    </m:sSup>
                    <m:r>
                      <a:rPr lang="zh-TW" altLang="en-US">
                        <a:latin typeface="Cambria Math"/>
                      </a:rPr>
                      <m:t>=1;</m:t>
                    </m:r>
                    <m:sSup>
                      <m:sSupPr>
                        <m:ctrlPr>
                          <a:rPr lang="zh-TW" altLang="en-US" i="1">
                            <a:latin typeface="Cambria Math"/>
                          </a:rPr>
                        </m:ctrlPr>
                      </m:sSupPr>
                      <m:e>
                        <m:r>
                          <a:rPr lang="zh-TW" altLang="en-US" i="1">
                            <a:latin typeface="Cambria Math"/>
                          </a:rPr>
                          <m:t>𝑔</m:t>
                        </m:r>
                      </m:e>
                      <m:sup>
                        <m:r>
                          <a:rPr lang="zh-TW" altLang="en-US">
                            <a:latin typeface="Cambria Math"/>
                          </a:rPr>
                          <m:t>22</m:t>
                        </m:r>
                      </m:sup>
                    </m:sSup>
                    <m:r>
                      <a:rPr lang="zh-TW" altLang="en-US">
                        <a:latin typeface="Cambria Math"/>
                      </a:rPr>
                      <m:t>=</m:t>
                    </m:r>
                    <m:f>
                      <m:fPr>
                        <m:type m:val="lin"/>
                        <m:ctrlPr>
                          <a:rPr lang="zh-TW" altLang="en-US" i="1">
                            <a:latin typeface="Cambria Math"/>
                          </a:rPr>
                        </m:ctrlPr>
                      </m:fPr>
                      <m:num>
                        <m:r>
                          <a:rPr lang="zh-TW" altLang="en-US">
                            <a:latin typeface="Cambria Math"/>
                          </a:rPr>
                          <m:t>1</m:t>
                        </m:r>
                      </m:num>
                      <m:den>
                        <m:sSup>
                          <m:sSupPr>
                            <m:ctrlPr>
                              <a:rPr lang="zh-TW" altLang="en-US" i="1">
                                <a:latin typeface="Cambria Math"/>
                              </a:rPr>
                            </m:ctrlPr>
                          </m:sSupPr>
                          <m:e>
                            <m:r>
                              <a:rPr lang="en-US" altLang="zh-TW" i="1">
                                <a:latin typeface="Cambria Math"/>
                              </a:rPr>
                              <m:t>𝑟</m:t>
                            </m:r>
                          </m:e>
                          <m:sup>
                            <m:r>
                              <a:rPr lang="zh-TW" altLang="en-US">
                                <a:latin typeface="Cambria Math"/>
                              </a:rPr>
                              <m:t>2</m:t>
                            </m:r>
                          </m:sup>
                        </m:sSup>
                      </m:den>
                    </m:f>
                  </m:oMath>
                </a14:m>
                <a:r>
                  <a:rPr lang="en-US" altLang="zh-TW" dirty="0" smtClean="0"/>
                  <a:t>, we find that </a:t>
                </a:r>
                <a14:m>
                  <m:oMath xmlns:m="http://schemas.openxmlformats.org/officeDocument/2006/math">
                    <m:sSub>
                      <m:sSubPr>
                        <m:ctrlPr>
                          <a:rPr lang="zh-TW" altLang="en-US" i="1">
                            <a:latin typeface="Cambria Math"/>
                          </a:rPr>
                        </m:ctrlPr>
                      </m:sSubPr>
                      <m:e>
                        <m:r>
                          <a:rPr lang="zh-TW" altLang="en-US" i="1">
                            <a:latin typeface="Cambria Math"/>
                          </a:rPr>
                          <m:t>𝑅</m:t>
                        </m:r>
                      </m:e>
                      <m:sub>
                        <m:r>
                          <a:rPr lang="zh-TW" altLang="en-US">
                            <a:latin typeface="Cambria Math"/>
                          </a:rPr>
                          <m:t>1212</m:t>
                        </m:r>
                      </m:sub>
                    </m:sSub>
                    <m:r>
                      <a:rPr lang="zh-TW" altLang="en-US">
                        <a:latin typeface="Cambria Math"/>
                      </a:rPr>
                      <m:t>=−1+1=0</m:t>
                    </m:r>
                  </m:oMath>
                </a14:m>
                <a:endParaRPr lang="zh-TW" altLang="en-US" dirty="0"/>
              </a:p>
              <a:p>
                <a:endParaRPr lang="en-US" altLang="zh-TW" dirty="0"/>
              </a:p>
              <a:p>
                <a:r>
                  <a:rPr lang="en-US" altLang="zh-TW" dirty="0" smtClean="0"/>
                  <a:t>Thus, it is also flat, as expected.</a:t>
                </a:r>
                <a:endParaRPr lang="zh-TW" altLang="en-US" dirty="0"/>
              </a:p>
              <a:p>
                <a:endParaRPr lang="zh-TW" altLang="en-US" dirty="0" smtClean="0">
                  <a:latin typeface="Cambria Math" pitchFamily="18" charset="0"/>
                  <a:ea typeface="Cambria Math"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70703" y="2584584"/>
                <a:ext cx="5033320" cy="3994363"/>
              </a:xfrm>
              <a:prstGeom prst="rect">
                <a:avLst/>
              </a:prstGeom>
              <a:blipFill rotWithShape="1">
                <a:blip r:embed="rId4"/>
                <a:stretch>
                  <a:fillRect l="-4000" t="-916" r="-970"/>
                </a:stretch>
              </a:blipFill>
            </p:spPr>
            <p:txBody>
              <a:bodyPr/>
              <a:lstStyle/>
              <a:p>
                <a:r>
                  <a:rPr lang="zh-TW" altLang="en-US">
                    <a:noFill/>
                  </a:rPr>
                  <a:t> </a:t>
                </a:r>
              </a:p>
            </p:txBody>
          </p:sp>
        </mc:Fallback>
      </mc:AlternateContent>
      <p:pic>
        <p:nvPicPr>
          <p:cNvPr id="7170" name="Picture 2" descr="G:\Desktop\Black Hole Astrophysics\Textbook circle\08 Ch 6.5.2.&amp;6.6.2.2&amp;7.1~7.3\graph paper polar coordinat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3671" y="2784512"/>
            <a:ext cx="3356718" cy="3056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921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Example Riemann Tensors</a:t>
            </a:r>
            <a:endParaRPr lang="zh-TW" altLang="en-US" dirty="0"/>
          </a:p>
        </p:txBody>
      </p:sp>
      <p:sp>
        <p:nvSpPr>
          <p:cNvPr id="3" name="TextBox 2"/>
          <p:cNvSpPr txBox="1"/>
          <p:nvPr/>
        </p:nvSpPr>
        <p:spPr>
          <a:xfrm>
            <a:off x="370702" y="1070919"/>
            <a:ext cx="8509687" cy="646331"/>
          </a:xfrm>
          <a:prstGeom prst="rect">
            <a:avLst/>
          </a:prstGeom>
          <a:noFill/>
        </p:spPr>
        <p:txBody>
          <a:bodyPr wrap="square" rtlCol="0">
            <a:spAutoFit/>
          </a:bodyPr>
          <a:lstStyle/>
          <a:p>
            <a:r>
              <a:rPr lang="en-US" altLang="zh-TW" dirty="0">
                <a:latin typeface="Cambria Math" pitchFamily="18" charset="0"/>
                <a:ea typeface="Cambria Math" pitchFamily="18" charset="0"/>
              </a:rPr>
              <a:t>P</a:t>
            </a:r>
            <a:r>
              <a:rPr lang="en-US" altLang="zh-TW" dirty="0" smtClean="0">
                <a:latin typeface="Cambria Math" pitchFamily="18" charset="0"/>
                <a:ea typeface="Cambria Math" pitchFamily="18" charset="0"/>
              </a:rPr>
              <a:t>reviously, we have argued that the surface of a cylinder is flat and the surface of a sphere isn’t. How do we show that using Riemann Tensors?</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259129" y="1833635"/>
                <a:ext cx="5222071" cy="6357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𝑅</m:t>
                          </m:r>
                        </m:e>
                        <m:sub>
                          <m:r>
                            <m:rPr>
                              <m:sty m:val="p"/>
                            </m:rPr>
                            <a:rPr lang="zh-TW" altLang="en-US">
                              <a:latin typeface="Cambria Math"/>
                            </a:rPr>
                            <m:t>αβγδ</m:t>
                          </m:r>
                        </m:sub>
                      </m:sSub>
                      <m:r>
                        <a:rPr lang="zh-TW" altLang="en-US">
                          <a:latin typeface="Cambria Math"/>
                        </a:rPr>
                        <m:t>=</m:t>
                      </m:r>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𝛤</m:t>
                              </m:r>
                            </m:e>
                            <m:sub>
                              <m:r>
                                <m:rPr>
                                  <m:sty m:val="p"/>
                                </m:rPr>
                                <a:rPr lang="zh-TW" altLang="en-US">
                                  <a:latin typeface="Cambria Math"/>
                                </a:rPr>
                                <m:t>αβδ</m:t>
                              </m:r>
                            </m:sub>
                          </m:sSub>
                        </m:num>
                        <m:den>
                          <m:r>
                            <a:rPr lang="zh-TW" altLang="en-US">
                              <a:latin typeface="Cambria Math"/>
                            </a:rPr>
                            <m:t>𝜕</m:t>
                          </m:r>
                          <m:sSup>
                            <m:sSupPr>
                              <m:ctrlPr>
                                <a:rPr lang="zh-TW" altLang="en-US" i="1">
                                  <a:latin typeface="Cambria Math"/>
                                </a:rPr>
                              </m:ctrlPr>
                            </m:sSupPr>
                            <m:e>
                              <m:r>
                                <a:rPr lang="zh-TW" altLang="en-US" i="1">
                                  <a:latin typeface="Cambria Math"/>
                                </a:rPr>
                                <m:t>𝑥</m:t>
                              </m:r>
                            </m:e>
                            <m:sup>
                              <m:r>
                                <a:rPr lang="zh-TW" altLang="en-US" i="1">
                                  <a:latin typeface="Cambria Math"/>
                                </a:rPr>
                                <m:t>𝛾</m:t>
                              </m:r>
                            </m:sup>
                          </m:sSup>
                        </m:den>
                      </m:f>
                      <m:r>
                        <a:rPr lang="zh-TW" altLang="en-US">
                          <a:latin typeface="Cambria Math"/>
                        </a:rPr>
                        <m:t>−</m:t>
                      </m:r>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𝛤</m:t>
                              </m:r>
                            </m:e>
                            <m:sub>
                              <m:r>
                                <m:rPr>
                                  <m:sty m:val="p"/>
                                </m:rPr>
                                <a:rPr lang="zh-TW" altLang="en-US">
                                  <a:latin typeface="Cambria Math"/>
                                </a:rPr>
                                <m:t>αβγ</m:t>
                              </m:r>
                            </m:sub>
                          </m:sSub>
                        </m:num>
                        <m:den>
                          <m:r>
                            <a:rPr lang="zh-TW" altLang="en-US">
                              <a:latin typeface="Cambria Math"/>
                            </a:rPr>
                            <m:t>𝜕</m:t>
                          </m:r>
                          <m:sSup>
                            <m:sSupPr>
                              <m:ctrlPr>
                                <a:rPr lang="zh-TW" altLang="en-US" i="1">
                                  <a:latin typeface="Cambria Math"/>
                                </a:rPr>
                              </m:ctrlPr>
                            </m:sSupPr>
                            <m:e>
                              <m:r>
                                <a:rPr lang="zh-TW" altLang="en-US" i="1">
                                  <a:latin typeface="Cambria Math"/>
                                </a:rPr>
                                <m:t>𝑥</m:t>
                              </m:r>
                            </m:e>
                            <m:sup>
                              <m:r>
                                <a:rPr lang="zh-TW" altLang="en-US" i="1">
                                  <a:latin typeface="Cambria Math"/>
                                </a:rPr>
                                <m:t>𝛿</m:t>
                              </m:r>
                            </m:sup>
                          </m:sSup>
                        </m:den>
                      </m:f>
                      <m:r>
                        <a:rPr lang="zh-TW" altLang="en-US">
                          <a:latin typeface="Cambria Math"/>
                        </a:rPr>
                        <m:t>+</m:t>
                      </m:r>
                      <m:sSup>
                        <m:sSupPr>
                          <m:ctrlPr>
                            <a:rPr lang="zh-TW" altLang="en-US" i="1">
                              <a:latin typeface="Cambria Math"/>
                            </a:rPr>
                          </m:ctrlPr>
                        </m:sSupPr>
                        <m:e>
                          <m:r>
                            <a:rPr lang="zh-TW" altLang="en-US" i="1">
                              <a:latin typeface="Cambria Math"/>
                            </a:rPr>
                            <m:t>𝑔</m:t>
                          </m:r>
                        </m:e>
                        <m:sup>
                          <m:r>
                            <m:rPr>
                              <m:sty m:val="p"/>
                            </m:rPr>
                            <a:rPr lang="zh-TW" altLang="en-US">
                              <a:latin typeface="Cambria Math"/>
                            </a:rPr>
                            <m:t>μν</m:t>
                          </m:r>
                        </m:sup>
                      </m:sSup>
                      <m:r>
                        <a:rPr lang="zh-TW" altLang="en-US">
                          <a:latin typeface="Cambria Math"/>
                        </a:rPr>
                        <m:t>⁢</m:t>
                      </m:r>
                      <m:d>
                        <m:dPr>
                          <m:ctrlPr>
                            <a:rPr lang="zh-TW" altLang="en-US" i="1">
                              <a:latin typeface="Cambria Math"/>
                            </a:rPr>
                          </m:ctrlPr>
                        </m:dPr>
                        <m:e>
                          <m:sSub>
                            <m:sSubPr>
                              <m:ctrlPr>
                                <a:rPr lang="zh-TW" altLang="en-US" i="1">
                                  <a:latin typeface="Cambria Math"/>
                                </a:rPr>
                              </m:ctrlPr>
                            </m:sSubPr>
                            <m:e>
                              <m:r>
                                <a:rPr lang="zh-TW" altLang="en-US" i="1">
                                  <a:latin typeface="Cambria Math"/>
                                </a:rPr>
                                <m:t>𝛤</m:t>
                              </m:r>
                            </m:e>
                            <m:sub>
                              <m:r>
                                <m:rPr>
                                  <m:sty m:val="p"/>
                                </m:rPr>
                                <a:rPr lang="zh-TW" altLang="en-US">
                                  <a:latin typeface="Cambria Math"/>
                                </a:rPr>
                                <m:t>μαδ</m:t>
                              </m:r>
                            </m:sub>
                          </m:sSub>
                          <m:r>
                            <a:rPr lang="zh-TW" altLang="en-US">
                              <a:latin typeface="Cambria Math"/>
                            </a:rPr>
                            <m:t>⁢</m:t>
                          </m:r>
                          <m:sSub>
                            <m:sSubPr>
                              <m:ctrlPr>
                                <a:rPr lang="zh-TW" altLang="en-US" i="1">
                                  <a:latin typeface="Cambria Math"/>
                                </a:rPr>
                              </m:ctrlPr>
                            </m:sSubPr>
                            <m:e>
                              <m:r>
                                <a:rPr lang="zh-TW" altLang="en-US" i="1">
                                  <a:latin typeface="Cambria Math"/>
                                </a:rPr>
                                <m:t>𝛤</m:t>
                              </m:r>
                            </m:e>
                            <m:sub>
                              <m:r>
                                <m:rPr>
                                  <m:sty m:val="p"/>
                                </m:rPr>
                                <a:rPr lang="zh-TW" altLang="en-US">
                                  <a:latin typeface="Cambria Math"/>
                                </a:rPr>
                                <m:t>νβγ</m:t>
                              </m:r>
                            </m:sub>
                          </m:sSub>
                          <m:r>
                            <a:rPr lang="zh-TW" altLang="en-US">
                              <a:latin typeface="Cambria Math"/>
                            </a:rPr>
                            <m:t>−</m:t>
                          </m:r>
                          <m:sSub>
                            <m:sSubPr>
                              <m:ctrlPr>
                                <a:rPr lang="zh-TW" altLang="en-US" i="1">
                                  <a:latin typeface="Cambria Math"/>
                                </a:rPr>
                              </m:ctrlPr>
                            </m:sSubPr>
                            <m:e>
                              <m:r>
                                <a:rPr lang="zh-TW" altLang="en-US" i="1">
                                  <a:latin typeface="Cambria Math"/>
                                </a:rPr>
                                <m:t>𝛤</m:t>
                              </m:r>
                            </m:e>
                            <m:sub>
                              <m:r>
                                <m:rPr>
                                  <m:sty m:val="p"/>
                                </m:rPr>
                                <a:rPr lang="zh-TW" altLang="en-US">
                                  <a:latin typeface="Cambria Math"/>
                                </a:rPr>
                                <m:t>μαγ</m:t>
                              </m:r>
                            </m:sub>
                          </m:sSub>
                          <m:r>
                            <a:rPr lang="zh-TW" altLang="en-US">
                              <a:latin typeface="Cambria Math"/>
                            </a:rPr>
                            <m:t>⁢</m:t>
                          </m:r>
                          <m:sSub>
                            <m:sSubPr>
                              <m:ctrlPr>
                                <a:rPr lang="zh-TW" altLang="en-US" i="1">
                                  <a:latin typeface="Cambria Math"/>
                                </a:rPr>
                              </m:ctrlPr>
                            </m:sSubPr>
                            <m:e>
                              <m:r>
                                <a:rPr lang="zh-TW" altLang="en-US" i="1">
                                  <a:latin typeface="Cambria Math"/>
                                </a:rPr>
                                <m:t>𝛤</m:t>
                              </m:r>
                            </m:e>
                            <m:sub>
                              <m:r>
                                <m:rPr>
                                  <m:sty m:val="p"/>
                                </m:rPr>
                                <a:rPr lang="zh-TW" altLang="en-US">
                                  <a:latin typeface="Cambria Math"/>
                                </a:rPr>
                                <m:t>νβδ</m:t>
                              </m:r>
                            </m:sub>
                          </m:sSub>
                        </m:e>
                      </m:d>
                    </m:oMath>
                  </m:oMathPara>
                </a14:m>
                <a:endParaRPr lang="zh-TW" alt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59129" y="1833635"/>
                <a:ext cx="5222071" cy="635751"/>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564297" y="1794170"/>
                <a:ext cx="3439660"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𝛤</m:t>
                          </m:r>
                        </m:e>
                        <m:sub>
                          <m:r>
                            <m:rPr>
                              <m:sty m:val="p"/>
                            </m:rPr>
                            <a:rPr lang="zh-TW" altLang="en-US">
                              <a:latin typeface="Cambria Math"/>
                            </a:rPr>
                            <m:t>αβγ</m:t>
                          </m:r>
                        </m:sub>
                      </m:sSub>
                      <m:r>
                        <a:rPr lang="zh-TW" altLang="en-US">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2</m:t>
                          </m:r>
                        </m:den>
                      </m:f>
                      <m:r>
                        <a:rPr lang="zh-TW" altLang="en-US">
                          <a:latin typeface="Cambria Math"/>
                        </a:rPr>
                        <m:t>⁢</m:t>
                      </m:r>
                      <m:d>
                        <m:dPr>
                          <m:ctrlPr>
                            <a:rPr lang="zh-TW" altLang="en-US" i="1">
                              <a:latin typeface="Cambria Math"/>
                            </a:rPr>
                          </m:ctrlPr>
                        </m:dPr>
                        <m:e>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𝑔</m:t>
                                  </m:r>
                                </m:e>
                                <m:sub>
                                  <m:r>
                                    <m:rPr>
                                      <m:sty m:val="p"/>
                                    </m:rPr>
                                    <a:rPr lang="zh-TW" altLang="en-US">
                                      <a:latin typeface="Cambria Math"/>
                                    </a:rPr>
                                    <m:t>αβ</m:t>
                                  </m:r>
                                </m:sub>
                              </m:sSub>
                            </m:num>
                            <m:den>
                              <m:r>
                                <a:rPr lang="zh-TW" altLang="en-US">
                                  <a:latin typeface="Cambria Math"/>
                                </a:rPr>
                                <m:t>𝜕</m:t>
                              </m:r>
                              <m:sSup>
                                <m:sSupPr>
                                  <m:ctrlPr>
                                    <a:rPr lang="zh-TW" altLang="en-US" i="1">
                                      <a:latin typeface="Cambria Math"/>
                                    </a:rPr>
                                  </m:ctrlPr>
                                </m:sSupPr>
                                <m:e>
                                  <m:r>
                                    <a:rPr lang="zh-TW" altLang="en-US" i="1">
                                      <a:latin typeface="Cambria Math"/>
                                    </a:rPr>
                                    <m:t>𝑥</m:t>
                                  </m:r>
                                </m:e>
                                <m:sup>
                                  <m:r>
                                    <a:rPr lang="zh-TW" altLang="en-US" i="1">
                                      <a:latin typeface="Cambria Math"/>
                                    </a:rPr>
                                    <m:t>𝛾</m:t>
                                  </m:r>
                                </m:sup>
                              </m:sSup>
                            </m:den>
                          </m:f>
                          <m:r>
                            <a:rPr lang="zh-TW" altLang="en-US">
                              <a:latin typeface="Cambria Math"/>
                            </a:rPr>
                            <m:t>+</m:t>
                          </m:r>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𝑔</m:t>
                                  </m:r>
                                </m:e>
                                <m:sub>
                                  <m:r>
                                    <m:rPr>
                                      <m:sty m:val="p"/>
                                    </m:rPr>
                                    <a:rPr lang="zh-TW" altLang="en-US">
                                      <a:latin typeface="Cambria Math"/>
                                    </a:rPr>
                                    <m:t>αγ</m:t>
                                  </m:r>
                                </m:sub>
                              </m:sSub>
                            </m:num>
                            <m:den>
                              <m:r>
                                <a:rPr lang="zh-TW" altLang="en-US">
                                  <a:latin typeface="Cambria Math"/>
                                </a:rPr>
                                <m:t>𝜕</m:t>
                              </m:r>
                              <m:sSup>
                                <m:sSupPr>
                                  <m:ctrlPr>
                                    <a:rPr lang="zh-TW" altLang="en-US" i="1">
                                      <a:latin typeface="Cambria Math"/>
                                    </a:rPr>
                                  </m:ctrlPr>
                                </m:sSupPr>
                                <m:e>
                                  <m:r>
                                    <a:rPr lang="zh-TW" altLang="en-US" i="1">
                                      <a:latin typeface="Cambria Math"/>
                                    </a:rPr>
                                    <m:t>𝑥</m:t>
                                  </m:r>
                                </m:e>
                                <m:sup>
                                  <m:r>
                                    <a:rPr lang="zh-TW" altLang="en-US" i="1">
                                      <a:latin typeface="Cambria Math"/>
                                    </a:rPr>
                                    <m:t>𝛽</m:t>
                                  </m:r>
                                </m:sup>
                              </m:sSup>
                            </m:den>
                          </m:f>
                          <m:r>
                            <a:rPr lang="zh-TW" altLang="en-US">
                              <a:latin typeface="Cambria Math"/>
                            </a:rPr>
                            <m:t>−</m:t>
                          </m:r>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𝑔</m:t>
                                  </m:r>
                                </m:e>
                                <m:sub>
                                  <m:r>
                                    <m:rPr>
                                      <m:sty m:val="p"/>
                                    </m:rPr>
                                    <a:rPr lang="zh-TW" altLang="en-US">
                                      <a:latin typeface="Cambria Math"/>
                                    </a:rPr>
                                    <m:t>βγ</m:t>
                                  </m:r>
                                </m:sub>
                              </m:sSub>
                            </m:num>
                            <m:den>
                              <m:r>
                                <a:rPr lang="zh-TW" altLang="en-US">
                                  <a:latin typeface="Cambria Math"/>
                                </a:rPr>
                                <m:t>𝜕</m:t>
                              </m:r>
                              <m:sSup>
                                <m:sSupPr>
                                  <m:ctrlPr>
                                    <a:rPr lang="zh-TW" altLang="en-US" i="1">
                                      <a:latin typeface="Cambria Math"/>
                                    </a:rPr>
                                  </m:ctrlPr>
                                </m:sSupPr>
                                <m:e>
                                  <m:r>
                                    <a:rPr lang="zh-TW" altLang="en-US" i="1">
                                      <a:latin typeface="Cambria Math"/>
                                    </a:rPr>
                                    <m:t>𝑥</m:t>
                                  </m:r>
                                </m:e>
                                <m:sup>
                                  <m:r>
                                    <a:rPr lang="zh-TW" altLang="en-US" i="1">
                                      <a:latin typeface="Cambria Math"/>
                                    </a:rPr>
                                    <m:t>𝛼</m:t>
                                  </m:r>
                                </m:sup>
                              </m:sSup>
                            </m:den>
                          </m:f>
                        </m:e>
                      </m:d>
                    </m:oMath>
                  </m:oMathPara>
                </a14:m>
                <a:endParaRPr lang="zh-TW" alt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564297" y="1794170"/>
                <a:ext cx="3439660" cy="714683"/>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70701" y="2625853"/>
                <a:ext cx="5110499" cy="2585323"/>
              </a:xfrm>
              <a:prstGeom prst="rect">
                <a:avLst/>
              </a:prstGeom>
              <a:noFill/>
            </p:spPr>
            <p:txBody>
              <a:bodyPr wrap="square" rtlCol="0">
                <a:spAutoFit/>
              </a:bodyPr>
              <a:lstStyle/>
              <a:p>
                <a:pPr algn="ctr"/>
                <a:r>
                  <a:rPr lang="en-US" altLang="zh-TW" dirty="0" smtClean="0">
                    <a:latin typeface="Cambria Math" pitchFamily="18" charset="0"/>
                    <a:ea typeface="Cambria Math" pitchFamily="18" charset="0"/>
                  </a:rPr>
                  <a:t>Example3. </a:t>
                </a:r>
              </a:p>
              <a:p>
                <a:pPr algn="ctr"/>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Finally, the surface of a sphere follows the metric </a:t>
                </a:r>
                <a14:m>
                  <m:oMath xmlns:m="http://schemas.openxmlformats.org/officeDocument/2006/math">
                    <m:sSup>
                      <m:sSupPr>
                        <m:ctrlPr>
                          <a:rPr lang="zh-TW" altLang="en-US" i="1">
                            <a:latin typeface="Cambria Math"/>
                          </a:rPr>
                        </m:ctrlPr>
                      </m:sSupPr>
                      <m:e>
                        <m:r>
                          <m:rPr>
                            <m:sty m:val="p"/>
                          </m:rPr>
                          <a:rPr lang="zh-TW" altLang="en-US">
                            <a:latin typeface="Cambria Math"/>
                          </a:rPr>
                          <m:t>dh</m:t>
                        </m:r>
                      </m:e>
                      <m:sup>
                        <m:r>
                          <a:rPr lang="zh-TW" altLang="en-US">
                            <a:latin typeface="Cambria Math"/>
                          </a:rPr>
                          <m:t>2</m:t>
                        </m:r>
                      </m:sup>
                    </m:sSup>
                    <m:r>
                      <a:rPr lang="zh-TW" altLang="en-US">
                        <a:latin typeface="Cambria Math"/>
                      </a:rPr>
                      <m:t>=</m:t>
                    </m:r>
                    <m:sSup>
                      <m:sSupPr>
                        <m:ctrlPr>
                          <a:rPr lang="zh-TW" altLang="en-US" i="1">
                            <a:latin typeface="Cambria Math"/>
                          </a:rPr>
                        </m:ctrlPr>
                      </m:sSupPr>
                      <m:e>
                        <m:r>
                          <a:rPr lang="zh-TW" altLang="en-US" i="1">
                            <a:latin typeface="Cambria Math"/>
                          </a:rPr>
                          <m:t>𝑟</m:t>
                        </m:r>
                      </m:e>
                      <m:sup>
                        <m:r>
                          <a:rPr lang="zh-TW" altLang="en-US">
                            <a:latin typeface="Cambria Math"/>
                          </a:rPr>
                          <m:t>2</m:t>
                        </m:r>
                      </m:sup>
                    </m:sSup>
                    <m:r>
                      <a:rPr lang="zh-TW" altLang="en-US">
                        <a:latin typeface="Cambria Math"/>
                      </a:rPr>
                      <m:t>⁢</m:t>
                    </m:r>
                    <m:sSup>
                      <m:sSupPr>
                        <m:ctrlPr>
                          <a:rPr lang="zh-TW" altLang="en-US" i="1">
                            <a:latin typeface="Cambria Math"/>
                          </a:rPr>
                        </m:ctrlPr>
                      </m:sSupPr>
                      <m:e>
                        <m:r>
                          <m:rPr>
                            <m:sty m:val="p"/>
                          </m:rPr>
                          <a:rPr lang="zh-TW" altLang="en-US">
                            <a:latin typeface="Cambria Math"/>
                          </a:rPr>
                          <m:t>dθ</m:t>
                        </m:r>
                      </m:e>
                      <m:sup>
                        <m:r>
                          <a:rPr lang="zh-TW" altLang="en-US">
                            <a:latin typeface="Cambria Math"/>
                          </a:rPr>
                          <m:t>2</m:t>
                        </m:r>
                      </m:sup>
                    </m:sSup>
                    <m:r>
                      <a:rPr lang="zh-TW" altLang="en-US">
                        <a:latin typeface="Cambria Math"/>
                      </a:rPr>
                      <m:t>+</m:t>
                    </m:r>
                    <m:sSup>
                      <m:sSupPr>
                        <m:ctrlPr>
                          <a:rPr lang="zh-TW" altLang="en-US" i="1">
                            <a:latin typeface="Cambria Math"/>
                          </a:rPr>
                        </m:ctrlPr>
                      </m:sSupPr>
                      <m:e>
                        <m:r>
                          <a:rPr lang="zh-TW" altLang="en-US" i="1">
                            <a:latin typeface="Cambria Math"/>
                          </a:rPr>
                          <m:t>𝑟</m:t>
                        </m:r>
                      </m:e>
                      <m:sup>
                        <m:r>
                          <a:rPr lang="zh-TW" altLang="en-US">
                            <a:latin typeface="Cambria Math"/>
                          </a:rPr>
                          <m:t>2</m:t>
                        </m:r>
                      </m:sup>
                    </m:sSup>
                    <m:r>
                      <a:rPr lang="zh-TW" altLang="en-US">
                        <a:latin typeface="Cambria Math"/>
                      </a:rPr>
                      <m:t>⁢</m:t>
                    </m:r>
                    <m:sSup>
                      <m:sSupPr>
                        <m:ctrlPr>
                          <a:rPr lang="zh-TW" altLang="en-US" i="1">
                            <a:latin typeface="Cambria Math"/>
                          </a:rPr>
                        </m:ctrlPr>
                      </m:sSupPr>
                      <m:e>
                        <m:r>
                          <m:rPr>
                            <m:sty m:val="p"/>
                          </m:rPr>
                          <a:rPr lang="zh-TW" altLang="en-US">
                            <a:latin typeface="Cambria Math"/>
                          </a:rPr>
                          <m:t>sin</m:t>
                        </m:r>
                      </m:e>
                      <m:sup>
                        <m:r>
                          <a:rPr lang="zh-TW" altLang="en-US">
                            <a:latin typeface="Cambria Math"/>
                          </a:rPr>
                          <m:t>2</m:t>
                        </m:r>
                      </m:sup>
                    </m:sSup>
                    <m:r>
                      <a:rPr lang="zh-TW" altLang="en-US">
                        <a:latin typeface="Cambria Math"/>
                      </a:rPr>
                      <m:t>⁢</m:t>
                    </m:r>
                    <m:r>
                      <a:rPr lang="zh-TW" altLang="en-US" i="1">
                        <a:latin typeface="Cambria Math"/>
                      </a:rPr>
                      <m:t>𝜃</m:t>
                    </m:r>
                    <m:r>
                      <a:rPr lang="zh-TW" altLang="en-US">
                        <a:latin typeface="Cambria Math"/>
                      </a:rPr>
                      <m:t>⁢</m:t>
                    </m:r>
                    <m:sSup>
                      <m:sSupPr>
                        <m:ctrlPr>
                          <a:rPr lang="zh-TW" altLang="en-US" i="1">
                            <a:latin typeface="Cambria Math"/>
                          </a:rPr>
                        </m:ctrlPr>
                      </m:sSupPr>
                      <m:e>
                        <m:r>
                          <m:rPr>
                            <m:sty m:val="p"/>
                          </m:rPr>
                          <a:rPr lang="zh-TW" altLang="en-US">
                            <a:latin typeface="Cambria Math"/>
                          </a:rPr>
                          <m:t>dϕ</m:t>
                        </m:r>
                      </m:e>
                      <m:sup>
                        <m:r>
                          <a:rPr lang="zh-TW" altLang="en-US">
                            <a:latin typeface="Cambria Math"/>
                          </a:rPr>
                          <m:t>2</m:t>
                        </m:r>
                      </m:sup>
                    </m:sSup>
                  </m:oMath>
                </a14:m>
                <a:endParaRPr lang="zh-TW" altLang="en-US" dirty="0"/>
              </a:p>
              <a:p>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This gives </a:t>
                </a:r>
                <a14:m>
                  <m:oMath xmlns:m="http://schemas.openxmlformats.org/officeDocument/2006/math">
                    <m:sSub>
                      <m:sSubPr>
                        <m:ctrlPr>
                          <a:rPr lang="zh-TW" altLang="en-US" i="1">
                            <a:latin typeface="Cambria Math"/>
                          </a:rPr>
                        </m:ctrlPr>
                      </m:sSubPr>
                      <m:e>
                        <m:r>
                          <a:rPr lang="zh-TW" altLang="en-US" i="1">
                            <a:latin typeface="Cambria Math"/>
                          </a:rPr>
                          <m:t>𝛤</m:t>
                        </m:r>
                      </m:e>
                      <m:sub>
                        <m:r>
                          <a:rPr lang="zh-TW" altLang="en-US">
                            <a:latin typeface="Cambria Math"/>
                          </a:rPr>
                          <m:t>212</m:t>
                        </m:r>
                      </m:sub>
                    </m:sSub>
                    <m:r>
                      <a:rPr lang="zh-TW" altLang="en-US">
                        <a:latin typeface="Cambria Math"/>
                      </a:rPr>
                      <m:t>=</m:t>
                    </m:r>
                    <m:sSub>
                      <m:sSubPr>
                        <m:ctrlPr>
                          <a:rPr lang="zh-TW" altLang="en-US" i="1">
                            <a:latin typeface="Cambria Math"/>
                          </a:rPr>
                        </m:ctrlPr>
                      </m:sSubPr>
                      <m:e>
                        <m:r>
                          <a:rPr lang="zh-TW" altLang="en-US" i="1">
                            <a:latin typeface="Cambria Math"/>
                          </a:rPr>
                          <m:t>𝛤</m:t>
                        </m:r>
                      </m:e>
                      <m:sub>
                        <m:r>
                          <a:rPr lang="zh-TW" altLang="en-US">
                            <a:latin typeface="Cambria Math"/>
                          </a:rPr>
                          <m:t>221</m:t>
                        </m:r>
                      </m:sub>
                    </m:sSub>
                    <m:r>
                      <a:rPr lang="zh-TW" altLang="en-US">
                        <a:latin typeface="Cambria Math"/>
                      </a:rPr>
                      <m:t>=−</m:t>
                    </m:r>
                    <m:sSub>
                      <m:sSubPr>
                        <m:ctrlPr>
                          <a:rPr lang="zh-TW" altLang="en-US" i="1">
                            <a:latin typeface="Cambria Math"/>
                          </a:rPr>
                        </m:ctrlPr>
                      </m:sSubPr>
                      <m:e>
                        <m:r>
                          <a:rPr lang="zh-TW" altLang="en-US" i="1">
                            <a:latin typeface="Cambria Math"/>
                          </a:rPr>
                          <m:t>𝛤</m:t>
                        </m:r>
                      </m:e>
                      <m:sub>
                        <m:r>
                          <a:rPr lang="zh-TW" altLang="en-US">
                            <a:latin typeface="Cambria Math"/>
                          </a:rPr>
                          <m:t>122</m:t>
                        </m:r>
                      </m:sub>
                    </m:sSub>
                    <m:r>
                      <a:rPr lang="zh-TW" altLang="en-US">
                        <a:latin typeface="Cambria Math"/>
                      </a:rPr>
                      <m:t>=</m:t>
                    </m:r>
                    <m:sSup>
                      <m:sSupPr>
                        <m:ctrlPr>
                          <a:rPr lang="zh-TW" altLang="en-US" i="1">
                            <a:latin typeface="Cambria Math"/>
                          </a:rPr>
                        </m:ctrlPr>
                      </m:sSupPr>
                      <m:e>
                        <m:r>
                          <a:rPr lang="zh-TW" altLang="en-US" i="1">
                            <a:latin typeface="Cambria Math"/>
                          </a:rPr>
                          <m:t>𝑟</m:t>
                        </m:r>
                      </m:e>
                      <m:sup>
                        <m:r>
                          <a:rPr lang="zh-TW" altLang="en-US">
                            <a:latin typeface="Cambria Math"/>
                          </a:rPr>
                          <m:t>2</m:t>
                        </m:r>
                      </m:sup>
                    </m:sSup>
                    <m:r>
                      <a:rPr lang="zh-TW" altLang="en-US">
                        <a:latin typeface="Cambria Math"/>
                      </a:rPr>
                      <m:t>⁢</m:t>
                    </m:r>
                    <m:r>
                      <a:rPr lang="en-US" altLang="zh-TW" b="0" i="1" smtClean="0">
                        <a:latin typeface="Cambria Math"/>
                      </a:rPr>
                      <m:t>𝑠𝑖𝑛</m:t>
                    </m:r>
                    <m:r>
                      <a:rPr lang="zh-TW" altLang="en-US">
                        <a:latin typeface="Cambria Math"/>
                      </a:rPr>
                      <m:t>⁢</m:t>
                    </m:r>
                    <m:r>
                      <a:rPr lang="zh-TW" altLang="en-US" i="1">
                        <a:latin typeface="Cambria Math"/>
                      </a:rPr>
                      <m:t>𝜃</m:t>
                    </m:r>
                    <m:r>
                      <a:rPr lang="en-US" altLang="zh-TW" b="0" i="1" smtClean="0">
                        <a:latin typeface="Cambria Math"/>
                      </a:rPr>
                      <m:t>𝑐𝑜𝑠</m:t>
                    </m:r>
                    <m:r>
                      <a:rPr lang="zh-TW" altLang="en-US" i="1">
                        <a:latin typeface="Cambria Math"/>
                      </a:rPr>
                      <m:t>𝜃</m:t>
                    </m:r>
                  </m:oMath>
                </a14:m>
                <a:r>
                  <a:rPr lang="en-US" altLang="zh-TW" dirty="0" smtClean="0"/>
                  <a:t> </a:t>
                </a:r>
                <a:r>
                  <a:rPr lang="en-US" altLang="zh-TW" dirty="0"/>
                  <a:t>and </a:t>
                </a:r>
                <a14:m>
                  <m:oMath xmlns:m="http://schemas.openxmlformats.org/officeDocument/2006/math">
                    <m:sSup>
                      <m:sSupPr>
                        <m:ctrlPr>
                          <a:rPr lang="zh-TW" altLang="en-US" i="1">
                            <a:latin typeface="Cambria Math"/>
                          </a:rPr>
                        </m:ctrlPr>
                      </m:sSupPr>
                      <m:e>
                        <m:r>
                          <a:rPr lang="zh-TW" altLang="en-US" i="1">
                            <a:latin typeface="Cambria Math"/>
                          </a:rPr>
                          <m:t>𝑔</m:t>
                        </m:r>
                      </m:e>
                      <m:sup>
                        <m:r>
                          <a:rPr lang="zh-TW" altLang="en-US">
                            <a:latin typeface="Cambria Math"/>
                          </a:rPr>
                          <m:t>11</m:t>
                        </m:r>
                      </m:sup>
                    </m:sSup>
                    <m:r>
                      <a:rPr lang="zh-TW" altLang="en-US">
                        <a:latin typeface="Cambria Math"/>
                      </a:rPr>
                      <m:t>=1</m:t>
                    </m:r>
                    <m:r>
                      <a:rPr lang="en-US" altLang="zh-TW" b="0" i="0" smtClean="0">
                        <a:latin typeface="Cambria Math"/>
                      </a:rPr>
                      <m:t>/</m:t>
                    </m:r>
                    <m:sSup>
                      <m:sSupPr>
                        <m:ctrlPr>
                          <a:rPr lang="zh-TW" altLang="en-US" i="1">
                            <a:latin typeface="Cambria Math"/>
                          </a:rPr>
                        </m:ctrlPr>
                      </m:sSupPr>
                      <m:e>
                        <m:r>
                          <a:rPr lang="en-US" altLang="zh-TW" b="0" i="1" smtClean="0">
                            <a:latin typeface="Cambria Math"/>
                          </a:rPr>
                          <m:t>𝑟</m:t>
                        </m:r>
                      </m:e>
                      <m:sup>
                        <m:r>
                          <a:rPr lang="zh-TW" altLang="en-US">
                            <a:latin typeface="Cambria Math"/>
                          </a:rPr>
                          <m:t>2</m:t>
                        </m:r>
                      </m:sup>
                    </m:sSup>
                    <m:r>
                      <a:rPr lang="zh-TW" altLang="en-US">
                        <a:latin typeface="Cambria Math"/>
                      </a:rPr>
                      <m:t>;</m:t>
                    </m:r>
                    <m:sSup>
                      <m:sSupPr>
                        <m:ctrlPr>
                          <a:rPr lang="zh-TW" altLang="en-US" i="1">
                            <a:latin typeface="Cambria Math"/>
                          </a:rPr>
                        </m:ctrlPr>
                      </m:sSupPr>
                      <m:e>
                        <m:r>
                          <a:rPr lang="zh-TW" altLang="en-US" i="1">
                            <a:latin typeface="Cambria Math"/>
                          </a:rPr>
                          <m:t>𝑔</m:t>
                        </m:r>
                      </m:e>
                      <m:sup>
                        <m:r>
                          <a:rPr lang="zh-TW" altLang="en-US">
                            <a:latin typeface="Cambria Math"/>
                          </a:rPr>
                          <m:t>22</m:t>
                        </m:r>
                      </m:sup>
                    </m:sSup>
                    <m:r>
                      <a:rPr lang="zh-TW" altLang="en-US">
                        <a:latin typeface="Cambria Math"/>
                      </a:rPr>
                      <m:t>=</m:t>
                    </m:r>
                    <m:f>
                      <m:fPr>
                        <m:type m:val="lin"/>
                        <m:ctrlPr>
                          <a:rPr lang="zh-TW" altLang="en-US" i="1">
                            <a:latin typeface="Cambria Math"/>
                          </a:rPr>
                        </m:ctrlPr>
                      </m:fPr>
                      <m:num>
                        <m:r>
                          <a:rPr lang="zh-TW" altLang="en-US">
                            <a:latin typeface="Cambria Math"/>
                          </a:rPr>
                          <m:t>1</m:t>
                        </m:r>
                      </m:num>
                      <m:den>
                        <m:sSup>
                          <m:sSupPr>
                            <m:ctrlPr>
                              <a:rPr lang="zh-TW" altLang="en-US" i="1">
                                <a:latin typeface="Cambria Math"/>
                              </a:rPr>
                            </m:ctrlPr>
                          </m:sSupPr>
                          <m:e>
                            <m:r>
                              <a:rPr lang="zh-TW" altLang="en-US" i="1">
                                <a:latin typeface="Cambria Math"/>
                              </a:rPr>
                              <m:t>𝑟</m:t>
                            </m:r>
                          </m:e>
                          <m:sup>
                            <m:r>
                              <a:rPr lang="zh-TW" altLang="en-US">
                                <a:latin typeface="Cambria Math"/>
                              </a:rPr>
                              <m:t>2</m:t>
                            </m:r>
                          </m:sup>
                        </m:sSup>
                        <m:r>
                          <a:rPr lang="zh-TW" altLang="en-US">
                            <a:latin typeface="Cambria Math"/>
                          </a:rPr>
                          <m:t>⁢</m:t>
                        </m:r>
                        <m:sSup>
                          <m:sSupPr>
                            <m:ctrlPr>
                              <a:rPr lang="zh-TW" altLang="en-US" i="1">
                                <a:latin typeface="Cambria Math"/>
                              </a:rPr>
                            </m:ctrlPr>
                          </m:sSupPr>
                          <m:e>
                            <m:r>
                              <m:rPr>
                                <m:sty m:val="p"/>
                              </m:rPr>
                              <a:rPr lang="zh-TW" altLang="en-US">
                                <a:latin typeface="Cambria Math"/>
                              </a:rPr>
                              <m:t>sin</m:t>
                            </m:r>
                          </m:e>
                          <m:sup>
                            <m:r>
                              <a:rPr lang="zh-TW" altLang="en-US">
                                <a:latin typeface="Cambria Math"/>
                              </a:rPr>
                              <m:t>2</m:t>
                            </m:r>
                          </m:sup>
                        </m:sSup>
                        <m:r>
                          <a:rPr lang="zh-TW" altLang="en-US">
                            <a:latin typeface="Cambria Math"/>
                          </a:rPr>
                          <m:t>⁢</m:t>
                        </m:r>
                        <m:r>
                          <a:rPr lang="zh-TW" altLang="en-US" i="1">
                            <a:latin typeface="Cambria Math"/>
                          </a:rPr>
                          <m:t>𝜃</m:t>
                        </m:r>
                      </m:den>
                    </m:f>
                  </m:oMath>
                </a14:m>
                <a:endParaRPr lang="en-US" altLang="zh-TW" dirty="0" smtClean="0">
                  <a:latin typeface="Cambria Math" pitchFamily="18" charset="0"/>
                  <a:ea typeface="Cambria Math" pitchFamily="18" charset="0"/>
                </a:endParaRP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Then, </a:t>
                </a:r>
                <a14:m>
                  <m:oMath xmlns:m="http://schemas.openxmlformats.org/officeDocument/2006/math">
                    <m:sSub>
                      <m:sSubPr>
                        <m:ctrlPr>
                          <a:rPr lang="zh-TW" altLang="en-US" i="1">
                            <a:latin typeface="Cambria Math"/>
                          </a:rPr>
                        </m:ctrlPr>
                      </m:sSubPr>
                      <m:e>
                        <m:r>
                          <a:rPr lang="zh-TW" altLang="en-US" i="1">
                            <a:latin typeface="Cambria Math"/>
                          </a:rPr>
                          <m:t>𝑅</m:t>
                        </m:r>
                      </m:e>
                      <m:sub>
                        <m:r>
                          <a:rPr lang="zh-TW" altLang="en-US">
                            <a:latin typeface="Cambria Math"/>
                          </a:rPr>
                          <m:t>1212</m:t>
                        </m:r>
                      </m:sub>
                    </m:sSub>
                    <m:r>
                      <a:rPr lang="en-US" altLang="zh-TW" b="0" i="1" smtClean="0">
                        <a:latin typeface="Cambria Math"/>
                      </a:rPr>
                      <m:t>=</m:t>
                    </m:r>
                    <m:sSup>
                      <m:sSupPr>
                        <m:ctrlPr>
                          <a:rPr lang="zh-TW" altLang="en-US" i="1">
                            <a:latin typeface="Cambria Math"/>
                          </a:rPr>
                        </m:ctrlPr>
                      </m:sSupPr>
                      <m:e>
                        <m:r>
                          <a:rPr lang="zh-TW" altLang="en-US" i="1">
                            <a:latin typeface="Cambria Math"/>
                          </a:rPr>
                          <m:t>𝑟</m:t>
                        </m:r>
                      </m:e>
                      <m:sup>
                        <m:r>
                          <a:rPr lang="zh-TW" altLang="en-US">
                            <a:latin typeface="Cambria Math"/>
                          </a:rPr>
                          <m:t>2</m:t>
                        </m:r>
                      </m:sup>
                    </m:sSup>
                    <m:r>
                      <a:rPr lang="zh-TW" altLang="en-US">
                        <a:latin typeface="Cambria Math"/>
                      </a:rPr>
                      <m:t>⁢</m:t>
                    </m:r>
                    <m:sSup>
                      <m:sSupPr>
                        <m:ctrlPr>
                          <a:rPr lang="zh-TW" altLang="en-US" i="1">
                            <a:latin typeface="Cambria Math"/>
                          </a:rPr>
                        </m:ctrlPr>
                      </m:sSupPr>
                      <m:e>
                        <m:r>
                          <m:rPr>
                            <m:sty m:val="p"/>
                          </m:rPr>
                          <a:rPr lang="zh-TW" altLang="en-US">
                            <a:latin typeface="Cambria Math"/>
                          </a:rPr>
                          <m:t>sin</m:t>
                        </m:r>
                      </m:e>
                      <m:sup>
                        <m:r>
                          <a:rPr lang="zh-TW" altLang="en-US">
                            <a:latin typeface="Cambria Math"/>
                          </a:rPr>
                          <m:t>2</m:t>
                        </m:r>
                      </m:sup>
                    </m:sSup>
                    <m:r>
                      <a:rPr lang="zh-TW" altLang="en-US">
                        <a:latin typeface="Cambria Math"/>
                      </a:rPr>
                      <m:t>⁢</m:t>
                    </m:r>
                    <m:r>
                      <a:rPr lang="zh-TW" altLang="en-US" i="1">
                        <a:latin typeface="Cambria Math"/>
                      </a:rPr>
                      <m:t>𝜃</m:t>
                    </m:r>
                  </m:oMath>
                </a14:m>
                <a:r>
                  <a:rPr lang="en-US" altLang="zh-TW" dirty="0" smtClean="0">
                    <a:latin typeface="Cambria Math" pitchFamily="18" charset="0"/>
                    <a:ea typeface="Cambria Math" pitchFamily="18" charset="0"/>
                  </a:rPr>
                  <a:t>.</a:t>
                </a:r>
                <a:endParaRPr lang="zh-TW" altLang="en-US" dirty="0" smtClean="0">
                  <a:latin typeface="Cambria Math" pitchFamily="18" charset="0"/>
                  <a:ea typeface="Cambria Math"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70701" y="2625853"/>
                <a:ext cx="5110499" cy="2585323"/>
              </a:xfrm>
              <a:prstGeom prst="rect">
                <a:avLst/>
              </a:prstGeom>
              <a:blipFill rotWithShape="1">
                <a:blip r:embed="rId4"/>
                <a:stretch>
                  <a:fillRect l="-1074" t="-1415" b="-3538"/>
                </a:stretch>
              </a:blipFill>
            </p:spPr>
            <p:txBody>
              <a:bodyPr/>
              <a:lstStyle/>
              <a:p>
                <a:r>
                  <a:rPr lang="zh-TW" altLang="en-US">
                    <a:noFill/>
                  </a:rPr>
                  <a:t> </a:t>
                </a:r>
              </a:p>
            </p:txBody>
          </p:sp>
        </mc:Fallback>
      </mc:AlternateContent>
      <p:grpSp>
        <p:nvGrpSpPr>
          <p:cNvPr id="10" name="Group 9"/>
          <p:cNvGrpSpPr/>
          <p:nvPr/>
        </p:nvGrpSpPr>
        <p:grpSpPr>
          <a:xfrm>
            <a:off x="469556" y="5375300"/>
            <a:ext cx="6455596" cy="1438167"/>
            <a:chOff x="817336" y="5085383"/>
            <a:chExt cx="7494642" cy="1669644"/>
          </a:xfrm>
        </p:grpSpPr>
        <p:grpSp>
          <p:nvGrpSpPr>
            <p:cNvPr id="4" name="Group 3"/>
            <p:cNvGrpSpPr/>
            <p:nvPr/>
          </p:nvGrpSpPr>
          <p:grpSpPr>
            <a:xfrm>
              <a:off x="817337" y="5085383"/>
              <a:ext cx="7494641" cy="1669644"/>
              <a:chOff x="1474487" y="5345242"/>
              <a:chExt cx="4348163" cy="935896"/>
            </a:xfrm>
          </p:grpSpPr>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7662" y="5345242"/>
                <a:ext cx="4343400" cy="61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4487" y="5928713"/>
                <a:ext cx="4348163"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Rectangle 5"/>
            <p:cNvSpPr/>
            <p:nvPr/>
          </p:nvSpPr>
          <p:spPr>
            <a:xfrm>
              <a:off x="817336" y="5085383"/>
              <a:ext cx="6580241" cy="269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13" name="Picture 12" descr="G:\Desktop\Black Hole Astrophysics\Textbook circle\08 Ch 6.5.2.&amp;6.6.2.2&amp;7.1~7.3\Triangles_(spherical_geometry)_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64963" y="2634089"/>
            <a:ext cx="3238327" cy="266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9212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Now, </a:t>
            </a:r>
            <a:r>
              <a:rPr lang="en-US" altLang="zh-TW" dirty="0"/>
              <a:t>b</a:t>
            </a:r>
            <a:r>
              <a:rPr lang="en-US" altLang="zh-TW" dirty="0" smtClean="0"/>
              <a:t>ack to gravity</a:t>
            </a:r>
            <a:endParaRPr lang="zh-TW" altLang="en-US" dirty="0"/>
          </a:p>
        </p:txBody>
      </p:sp>
      <mc:AlternateContent xmlns:mc="http://schemas.openxmlformats.org/markup-compatibility/2006" xmlns:a14="http://schemas.microsoft.com/office/drawing/2010/main">
        <mc:Choice Requires="a14">
          <p:sp>
            <p:nvSpPr>
              <p:cNvPr id="4" name="TextBox 3"/>
              <p:cNvSpPr txBox="1"/>
              <p:nvPr/>
            </p:nvSpPr>
            <p:spPr>
              <a:xfrm>
                <a:off x="358912" y="1342692"/>
                <a:ext cx="8307293" cy="936538"/>
              </a:xfrm>
              <a:prstGeom prst="rect">
                <a:avLst/>
              </a:prstGeom>
              <a:noFill/>
            </p:spPr>
            <p:txBody>
              <a:bodyPr wrap="square" rtlCol="0">
                <a:spAutoFit/>
              </a:bodyPr>
              <a:lstStyle/>
              <a:p>
                <a:r>
                  <a:rPr lang="en-US" altLang="zh-TW" dirty="0" smtClean="0">
                    <a:latin typeface="Cambria Math" pitchFamily="18" charset="0"/>
                    <a:ea typeface="Cambria Math" pitchFamily="18" charset="0"/>
                  </a:rPr>
                  <a:t>Before we went into all that messy stuff of dealing with curvature, we had, based on simple analogies with Newtonian gravity argued that we had to find some equation that looked like </a:t>
                </a:r>
                <a:r>
                  <a:rPr lang="en-US" altLang="zh-TW" dirty="0">
                    <a:latin typeface="Cambria Math" pitchFamily="18" charset="0"/>
                    <a:ea typeface="Cambria Math" pitchFamily="18" charset="0"/>
                  </a:rPr>
                  <a:t>like </a:t>
                </a:r>
                <a14:m>
                  <m:oMath xmlns:m="http://schemas.openxmlformats.org/officeDocument/2006/math">
                    <m:sSup>
                      <m:sSupPr>
                        <m:ctrlPr>
                          <a:rPr lang="zh-TW" altLang="en-US" i="1">
                            <a:latin typeface="Cambria Math"/>
                          </a:rPr>
                        </m:ctrlPr>
                      </m:sSupPr>
                      <m:e>
                        <m:r>
                          <a:rPr lang="zh-TW" altLang="en-US" i="1">
                            <a:latin typeface="Cambria Math"/>
                          </a:rPr>
                          <m:t>𝐺</m:t>
                        </m:r>
                      </m:e>
                      <m:sup>
                        <m:r>
                          <m:rPr>
                            <m:sty m:val="p"/>
                          </m:rPr>
                          <a:rPr lang="zh-TW" altLang="en-US">
                            <a:latin typeface="Cambria Math"/>
                          </a:rPr>
                          <m:t>αβ</m:t>
                        </m:r>
                      </m:sup>
                    </m:sSup>
                    <m:r>
                      <a:rPr lang="zh-TW" altLang="en-US">
                        <a:latin typeface="Cambria Math"/>
                      </a:rPr>
                      <m:t>=</m:t>
                    </m:r>
                    <m:r>
                      <a:rPr lang="zh-TW" altLang="en-US" i="1">
                        <a:latin typeface="Cambria Math"/>
                      </a:rPr>
                      <m:t>𝐾</m:t>
                    </m:r>
                    <m:r>
                      <a:rPr lang="zh-TW" altLang="en-US">
                        <a:latin typeface="Cambria Math"/>
                      </a:rPr>
                      <m:t>⁢</m:t>
                    </m:r>
                    <m:r>
                      <a:rPr lang="zh-TW" altLang="en-US" i="1">
                        <a:latin typeface="Cambria Math"/>
                      </a:rPr>
                      <m:t>𝐺</m:t>
                    </m:r>
                    <m:r>
                      <a:rPr lang="zh-TW" altLang="en-US">
                        <a:latin typeface="Cambria Math"/>
                      </a:rPr>
                      <m:t>⁢</m:t>
                    </m:r>
                    <m:sSup>
                      <m:sSupPr>
                        <m:ctrlPr>
                          <a:rPr lang="zh-TW" altLang="en-US" i="1">
                            <a:latin typeface="Cambria Math"/>
                          </a:rPr>
                        </m:ctrlPr>
                      </m:sSupPr>
                      <m:e>
                        <m:r>
                          <a:rPr lang="zh-TW" altLang="en-US" i="1">
                            <a:latin typeface="Cambria Math"/>
                          </a:rPr>
                          <m:t>𝑇</m:t>
                        </m:r>
                      </m:e>
                      <m:sup>
                        <m:r>
                          <m:rPr>
                            <m:sty m:val="p"/>
                          </m:rPr>
                          <a:rPr lang="zh-TW" altLang="en-US">
                            <a:latin typeface="Cambria Math"/>
                          </a:rPr>
                          <m:t>αβ</m:t>
                        </m:r>
                      </m:sup>
                    </m:sSup>
                  </m:oMath>
                </a14:m>
                <a:r>
                  <a:rPr lang="en-US" altLang="zh-TW" dirty="0" smtClean="0">
                    <a:latin typeface="Cambria Math" pitchFamily="18" charset="0"/>
                    <a:ea typeface="Cambria Math" pitchFamily="18" charset="0"/>
                  </a:rPr>
                  <a:t>.</a:t>
                </a:r>
                <a:endParaRPr lang="zh-TW" altLang="en-US" dirty="0" smtClean="0">
                  <a:latin typeface="Cambria Math" pitchFamily="18" charset="0"/>
                  <a:ea typeface="Cambria Math"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58912" y="1342692"/>
                <a:ext cx="8307293" cy="936538"/>
              </a:xfrm>
              <a:prstGeom prst="rect">
                <a:avLst/>
              </a:prstGeom>
              <a:blipFill rotWithShape="1">
                <a:blip r:embed="rId2"/>
                <a:stretch>
                  <a:fillRect l="-660" t="-3896" r="-1101" b="-9091"/>
                </a:stretch>
              </a:blipFill>
            </p:spPr>
            <p:txBody>
              <a:bodyPr/>
              <a:lstStyle/>
              <a:p>
                <a:r>
                  <a:rPr lang="zh-TW" altLang="en-US">
                    <a:noFill/>
                  </a:rPr>
                  <a:t> </a:t>
                </a:r>
              </a:p>
            </p:txBody>
          </p:sp>
        </mc:Fallback>
      </mc:AlternateContent>
      <p:sp>
        <p:nvSpPr>
          <p:cNvPr id="5" name="TextBox 4"/>
          <p:cNvSpPr txBox="1"/>
          <p:nvPr/>
        </p:nvSpPr>
        <p:spPr>
          <a:xfrm>
            <a:off x="358911" y="2520703"/>
            <a:ext cx="8307293"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As we have argued, gravity is nothing more than the manifestation of curved </a:t>
            </a:r>
            <a:r>
              <a:rPr lang="en-US" altLang="zh-TW" dirty="0" err="1" smtClean="0">
                <a:latin typeface="Cambria Math" pitchFamily="18" charset="0"/>
                <a:ea typeface="Cambria Math" pitchFamily="18" charset="0"/>
              </a:rPr>
              <a:t>spacetime</a:t>
            </a:r>
            <a:r>
              <a:rPr lang="en-US" altLang="zh-TW" dirty="0" smtClean="0">
                <a:latin typeface="Cambria Math" pitchFamily="18" charset="0"/>
                <a:ea typeface="Cambria Math" pitchFamily="18" charset="0"/>
              </a:rPr>
              <a:t>. Now that we have discussed all about how to describe curvature in general, we are finally in place to put things together.</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358911" y="3657525"/>
                <a:ext cx="8307293" cy="948016"/>
              </a:xfrm>
              <a:prstGeom prst="rect">
                <a:avLst/>
              </a:prstGeom>
              <a:noFill/>
            </p:spPr>
            <p:txBody>
              <a:bodyPr wrap="square" rtlCol="0">
                <a:spAutoFit/>
              </a:bodyPr>
              <a:lstStyle/>
              <a:p>
                <a:r>
                  <a:rPr lang="en-US" altLang="zh-TW" dirty="0" smtClean="0">
                    <a:latin typeface="Cambria Math" pitchFamily="18" charset="0"/>
                    <a:ea typeface="Cambria Math" pitchFamily="18" charset="0"/>
                  </a:rPr>
                  <a:t>However, the Riemann Tensor </a:t>
                </a:r>
                <a14:m>
                  <m:oMath xmlns:m="http://schemas.openxmlformats.org/officeDocument/2006/math">
                    <m:sSub>
                      <m:sSubPr>
                        <m:ctrlPr>
                          <a:rPr lang="zh-TW" altLang="en-US" i="1">
                            <a:latin typeface="Cambria Math"/>
                          </a:rPr>
                        </m:ctrlPr>
                      </m:sSubPr>
                      <m:e>
                        <m:r>
                          <a:rPr lang="zh-TW" altLang="en-US" i="1">
                            <a:latin typeface="Cambria Math"/>
                          </a:rPr>
                          <m:t>𝑅</m:t>
                        </m:r>
                      </m:e>
                      <m:sub>
                        <m:r>
                          <m:rPr>
                            <m:sty m:val="p"/>
                          </m:rPr>
                          <a:rPr lang="zh-TW" altLang="en-US">
                            <a:latin typeface="Cambria Math"/>
                          </a:rPr>
                          <m:t>αβγδ</m:t>
                        </m:r>
                      </m:sub>
                    </m:sSub>
                  </m:oMath>
                </a14:m>
                <a:r>
                  <a:rPr lang="en-US" altLang="zh-TW" dirty="0" smtClean="0">
                    <a:latin typeface="Cambria Math" pitchFamily="18" charset="0"/>
                    <a:ea typeface="Cambria Math" pitchFamily="18" charset="0"/>
                  </a:rPr>
                  <a:t> is a 4</a:t>
                </a:r>
                <a:r>
                  <a:rPr lang="en-US" altLang="zh-TW" baseline="30000" dirty="0" smtClean="0">
                    <a:latin typeface="Cambria Math" pitchFamily="18" charset="0"/>
                    <a:ea typeface="Cambria Math" pitchFamily="18" charset="0"/>
                  </a:rPr>
                  <a:t>th</a:t>
                </a:r>
                <a:r>
                  <a:rPr lang="en-US" altLang="zh-TW" dirty="0" smtClean="0">
                    <a:latin typeface="Cambria Math" pitchFamily="18" charset="0"/>
                    <a:ea typeface="Cambria Math" pitchFamily="18" charset="0"/>
                  </a:rPr>
                  <a:t> rank tensor where as </a:t>
                </a:r>
                <a14:m>
                  <m:oMath xmlns:m="http://schemas.openxmlformats.org/officeDocument/2006/math">
                    <m:sSup>
                      <m:sSupPr>
                        <m:ctrlPr>
                          <a:rPr lang="zh-TW" altLang="en-US" i="1">
                            <a:latin typeface="Cambria Math"/>
                          </a:rPr>
                        </m:ctrlPr>
                      </m:sSupPr>
                      <m:e>
                        <m:r>
                          <a:rPr lang="zh-TW" altLang="en-US" i="1">
                            <a:latin typeface="Cambria Math"/>
                          </a:rPr>
                          <m:t>𝐺</m:t>
                        </m:r>
                      </m:e>
                      <m:sup>
                        <m:r>
                          <m:rPr>
                            <m:sty m:val="p"/>
                          </m:rPr>
                          <a:rPr lang="zh-TW" altLang="en-US">
                            <a:latin typeface="Cambria Math"/>
                          </a:rPr>
                          <m:t>αβ</m:t>
                        </m:r>
                      </m:sup>
                    </m:sSup>
                  </m:oMath>
                </a14:m>
                <a:r>
                  <a:rPr lang="en-US" altLang="zh-TW" dirty="0" smtClean="0">
                    <a:latin typeface="Cambria Math" pitchFamily="18" charset="0"/>
                    <a:ea typeface="Cambria Math" pitchFamily="18" charset="0"/>
                  </a:rPr>
                  <a:t> is only of 2</a:t>
                </a:r>
                <a:r>
                  <a:rPr lang="en-US" altLang="zh-TW" baseline="30000" dirty="0" smtClean="0">
                    <a:latin typeface="Cambria Math" pitchFamily="18" charset="0"/>
                    <a:ea typeface="Cambria Math" pitchFamily="18" charset="0"/>
                  </a:rPr>
                  <a:t>nd</a:t>
                </a:r>
                <a:r>
                  <a:rPr lang="en-US" altLang="zh-TW" dirty="0" smtClean="0">
                    <a:latin typeface="Cambria Math" pitchFamily="18" charset="0"/>
                    <a:ea typeface="Cambria Math" pitchFamily="18" charset="0"/>
                  </a:rPr>
                  <a:t> rank. Therefore we must somehow manipulate the Riemann Tensor into a 2</a:t>
                </a:r>
                <a:r>
                  <a:rPr lang="en-US" altLang="zh-TW" baseline="30000" dirty="0" smtClean="0">
                    <a:latin typeface="Cambria Math" pitchFamily="18" charset="0"/>
                    <a:ea typeface="Cambria Math" pitchFamily="18" charset="0"/>
                  </a:rPr>
                  <a:t>nd</a:t>
                </a:r>
                <a:r>
                  <a:rPr lang="en-US" altLang="zh-TW" dirty="0" smtClean="0">
                    <a:latin typeface="Cambria Math" pitchFamily="18" charset="0"/>
                    <a:ea typeface="Cambria Math" pitchFamily="18" charset="0"/>
                  </a:rPr>
                  <a:t> rank one. </a:t>
                </a:r>
                <a:endParaRPr lang="zh-TW" altLang="en-US" dirty="0" smtClean="0">
                  <a:latin typeface="Cambria Math" pitchFamily="18" charset="0"/>
                  <a:ea typeface="Cambria Math"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58911" y="3657525"/>
                <a:ext cx="8307293" cy="948016"/>
              </a:xfrm>
              <a:prstGeom prst="rect">
                <a:avLst/>
              </a:prstGeom>
              <a:blipFill rotWithShape="1">
                <a:blip r:embed="rId3"/>
                <a:stretch>
                  <a:fillRect l="-660" t="-3846" b="-8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58911" y="5000292"/>
                <a:ext cx="8307293" cy="439351"/>
              </a:xfrm>
              <a:prstGeom prst="rect">
                <a:avLst/>
              </a:prstGeom>
              <a:noFill/>
            </p:spPr>
            <p:txBody>
              <a:bodyPr wrap="square" rtlCol="0">
                <a:spAutoFit/>
              </a:bodyPr>
              <a:lstStyle/>
              <a:p>
                <a:r>
                  <a:rPr lang="en-US" altLang="zh-TW" dirty="0" smtClean="0">
                    <a:latin typeface="Cambria Math" pitchFamily="18" charset="0"/>
                    <a:ea typeface="Cambria Math" pitchFamily="18" charset="0"/>
                  </a:rPr>
                  <a:t>Also, since </a:t>
                </a:r>
                <a14:m>
                  <m:oMath xmlns:m="http://schemas.openxmlformats.org/officeDocument/2006/math">
                    <m:r>
                      <a:rPr lang="zh-TW" altLang="en-US">
                        <a:latin typeface="Cambria Math"/>
                      </a:rPr>
                      <m:t>𝛻</m:t>
                    </m:r>
                    <m:r>
                      <a:rPr lang="zh-TW" altLang="en-US">
                        <a:latin typeface="Cambria Math"/>
                      </a:rPr>
                      <m:t>·</m:t>
                    </m:r>
                    <m:groupChr>
                      <m:groupChrPr>
                        <m:chr m:val="↔"/>
                        <m:pos m:val="top"/>
                        <m:vertJc m:val="bot"/>
                        <m:ctrlPr>
                          <a:rPr lang="zh-TW" altLang="en-US" i="1">
                            <a:latin typeface="Cambria Math"/>
                          </a:rPr>
                        </m:ctrlPr>
                      </m:groupChrPr>
                      <m:e>
                        <m:r>
                          <a:rPr lang="zh-TW" altLang="en-US" i="1">
                            <a:latin typeface="Cambria Math"/>
                          </a:rPr>
                          <m:t>𝑇</m:t>
                        </m:r>
                      </m:e>
                    </m:groupChr>
                    <m:r>
                      <a:rPr lang="zh-TW" altLang="en-US">
                        <a:latin typeface="Cambria Math"/>
                      </a:rPr>
                      <m:t>=0</m:t>
                    </m:r>
                  </m:oMath>
                </a14:m>
                <a:r>
                  <a:rPr lang="en-US" altLang="zh-TW" dirty="0" smtClean="0"/>
                  <a:t>, we also require that </a:t>
                </a:r>
                <a14:m>
                  <m:oMath xmlns:m="http://schemas.openxmlformats.org/officeDocument/2006/math">
                    <m:r>
                      <a:rPr lang="zh-TW" altLang="en-US">
                        <a:latin typeface="Cambria Math"/>
                      </a:rPr>
                      <m:t>𝛻</m:t>
                    </m:r>
                    <m:r>
                      <a:rPr lang="zh-TW" altLang="en-US">
                        <a:latin typeface="Cambria Math"/>
                      </a:rPr>
                      <m:t>·</m:t>
                    </m:r>
                    <m:groupChr>
                      <m:groupChrPr>
                        <m:chr m:val="↔"/>
                        <m:pos m:val="top"/>
                        <m:vertJc m:val="bot"/>
                        <m:ctrlPr>
                          <a:rPr lang="zh-TW" altLang="en-US" i="1">
                            <a:latin typeface="Cambria Math"/>
                          </a:rPr>
                        </m:ctrlPr>
                      </m:groupChrPr>
                      <m:e>
                        <m:r>
                          <a:rPr lang="en-US" altLang="zh-TW" b="0" i="1" smtClean="0">
                            <a:latin typeface="Cambria Math"/>
                          </a:rPr>
                          <m:t>𝐺</m:t>
                        </m:r>
                      </m:e>
                    </m:groupChr>
                    <m:r>
                      <a:rPr lang="zh-TW" altLang="en-US">
                        <a:latin typeface="Cambria Math"/>
                      </a:rPr>
                      <m:t>=0</m:t>
                    </m:r>
                    <m:r>
                      <a:rPr lang="en-US" altLang="zh-TW" b="0" i="0" smtClean="0">
                        <a:latin typeface="Cambria Math"/>
                      </a:rPr>
                      <m:t>.</m:t>
                    </m:r>
                  </m:oMath>
                </a14:m>
                <a:endParaRPr lang="zh-TW" alt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58911" y="5000292"/>
                <a:ext cx="8307293" cy="439351"/>
              </a:xfrm>
              <a:prstGeom prst="rect">
                <a:avLst/>
              </a:prstGeom>
              <a:blipFill rotWithShape="1">
                <a:blip r:embed="rId4"/>
                <a:stretch>
                  <a:fillRect l="-660" t="-36111" b="-2222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9407012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Our to do list</a:t>
            </a:r>
            <a:endParaRPr lang="zh-TW" altLang="en-US" dirty="0"/>
          </a:p>
        </p:txBody>
      </p:sp>
      <mc:AlternateContent xmlns:mc="http://schemas.openxmlformats.org/markup-compatibility/2006" xmlns:a14="http://schemas.microsoft.com/office/drawing/2010/main">
        <mc:Choice Requires="a14">
          <p:sp>
            <p:nvSpPr>
              <p:cNvPr id="3" name="TextBox 2"/>
              <p:cNvSpPr txBox="1"/>
              <p:nvPr/>
            </p:nvSpPr>
            <p:spPr>
              <a:xfrm>
                <a:off x="0" y="1359244"/>
                <a:ext cx="9144000" cy="2154308"/>
              </a:xfrm>
              <a:prstGeom prst="rect">
                <a:avLst/>
              </a:prstGeom>
              <a:noFill/>
            </p:spPr>
            <p:txBody>
              <a:bodyPr wrap="square" rtlCol="0">
                <a:spAutoFit/>
              </a:bodyPr>
              <a:lstStyle/>
              <a:p>
                <a:pPr algn="ctr"/>
                <a:r>
                  <a:rPr lang="en-US" altLang="zh-TW" dirty="0" smtClean="0">
                    <a:latin typeface="Cambria Math" pitchFamily="18" charset="0"/>
                    <a:ea typeface="Cambria Math" pitchFamily="18" charset="0"/>
                  </a:rPr>
                  <a:t>1. Find </a:t>
                </a:r>
                <a14:m>
                  <m:oMath xmlns:m="http://schemas.openxmlformats.org/officeDocument/2006/math">
                    <m:sSup>
                      <m:sSupPr>
                        <m:ctrlPr>
                          <a:rPr lang="zh-TW" altLang="en-US" i="1">
                            <a:latin typeface="Cambria Math"/>
                          </a:rPr>
                        </m:ctrlPr>
                      </m:sSupPr>
                      <m:e>
                        <m:r>
                          <a:rPr lang="zh-TW" altLang="en-US" i="1">
                            <a:latin typeface="Cambria Math"/>
                          </a:rPr>
                          <m:t>𝐺</m:t>
                        </m:r>
                      </m:e>
                      <m:sup>
                        <m:r>
                          <m:rPr>
                            <m:sty m:val="p"/>
                          </m:rPr>
                          <a:rPr lang="zh-TW" altLang="en-US">
                            <a:latin typeface="Cambria Math"/>
                          </a:rPr>
                          <m:t>αβ</m:t>
                        </m:r>
                      </m:sup>
                    </m:sSup>
                  </m:oMath>
                </a14:m>
                <a:r>
                  <a:rPr lang="en-US" altLang="zh-TW" dirty="0" smtClean="0">
                    <a:latin typeface="Cambria Math" pitchFamily="18" charset="0"/>
                    <a:ea typeface="Cambria Math" pitchFamily="18" charset="0"/>
                  </a:rPr>
                  <a:t> from the Riemann Tensor </a:t>
                </a:r>
                <a14:m>
                  <m:oMath xmlns:m="http://schemas.openxmlformats.org/officeDocument/2006/math">
                    <m:sSub>
                      <m:sSubPr>
                        <m:ctrlPr>
                          <a:rPr lang="zh-TW" altLang="en-US" i="1">
                            <a:latin typeface="Cambria Math"/>
                          </a:rPr>
                        </m:ctrlPr>
                      </m:sSubPr>
                      <m:e>
                        <m:r>
                          <a:rPr lang="zh-TW" altLang="en-US" i="1">
                            <a:latin typeface="Cambria Math"/>
                          </a:rPr>
                          <m:t>𝑅</m:t>
                        </m:r>
                      </m:e>
                      <m:sub>
                        <m:r>
                          <m:rPr>
                            <m:sty m:val="p"/>
                          </m:rPr>
                          <a:rPr lang="zh-TW" altLang="en-US">
                            <a:latin typeface="Cambria Math"/>
                          </a:rPr>
                          <m:t>αβγδ</m:t>
                        </m:r>
                      </m:sub>
                    </m:sSub>
                  </m:oMath>
                </a14:m>
                <a:r>
                  <a:rPr lang="en-US" altLang="zh-TW" dirty="0" smtClean="0">
                    <a:latin typeface="Cambria Math" pitchFamily="18" charset="0"/>
                    <a:ea typeface="Cambria Math" pitchFamily="18" charset="0"/>
                  </a:rPr>
                  <a:t>. </a:t>
                </a:r>
              </a:p>
              <a:p>
                <a:pPr algn="ctr"/>
                <a:endParaRPr lang="en-US" altLang="zh-TW" dirty="0" smtClean="0">
                  <a:latin typeface="Cambria Math" pitchFamily="18" charset="0"/>
                  <a:ea typeface="Cambria Math" pitchFamily="18" charset="0"/>
                </a:endParaRPr>
              </a:p>
              <a:p>
                <a:pPr algn="ctr"/>
                <a:r>
                  <a:rPr lang="en-US" altLang="zh-TW" dirty="0" smtClean="0">
                    <a:latin typeface="Cambria Math" pitchFamily="18" charset="0"/>
                    <a:ea typeface="Cambria Math" pitchFamily="18" charset="0"/>
                  </a:rPr>
                  <a:t>2.</a:t>
                </a:r>
                <a:r>
                  <a:rPr lang="zh-TW" altLang="en-US" dirty="0"/>
                  <a:t> </a:t>
                </a:r>
                <a14:m>
                  <m:oMath xmlns:m="http://schemas.openxmlformats.org/officeDocument/2006/math">
                    <m:sSup>
                      <m:sSupPr>
                        <m:ctrlPr>
                          <a:rPr lang="zh-TW" altLang="en-US" i="1">
                            <a:latin typeface="Cambria Math"/>
                          </a:rPr>
                        </m:ctrlPr>
                      </m:sSupPr>
                      <m:e>
                        <m:r>
                          <a:rPr lang="zh-TW" altLang="en-US" i="1">
                            <a:latin typeface="Cambria Math"/>
                          </a:rPr>
                          <m:t>𝐺</m:t>
                        </m:r>
                      </m:e>
                      <m:sup>
                        <m:r>
                          <m:rPr>
                            <m:sty m:val="p"/>
                          </m:rPr>
                          <a:rPr lang="zh-TW" altLang="en-US">
                            <a:latin typeface="Cambria Math"/>
                          </a:rPr>
                          <m:t>αβ</m:t>
                        </m:r>
                      </m:sup>
                    </m:sSup>
                    <m:r>
                      <a:rPr lang="zh-TW" altLang="en-US" i="1">
                        <a:latin typeface="Cambria Math"/>
                      </a:rPr>
                      <m:t> </m:t>
                    </m:r>
                  </m:oMath>
                </a14:m>
                <a:r>
                  <a:rPr lang="en-US" altLang="zh-TW" dirty="0" smtClean="0">
                    <a:latin typeface="Cambria Math" pitchFamily="18" charset="0"/>
                    <a:ea typeface="Cambria Math" pitchFamily="18" charset="0"/>
                  </a:rPr>
                  <a:t>must satisfy </a:t>
                </a:r>
                <a14:m>
                  <m:oMath xmlns:m="http://schemas.openxmlformats.org/officeDocument/2006/math">
                    <m:r>
                      <a:rPr lang="zh-TW" altLang="en-US">
                        <a:latin typeface="Cambria Math"/>
                      </a:rPr>
                      <m:t>𝛻</m:t>
                    </m:r>
                    <m:r>
                      <a:rPr lang="zh-TW" altLang="en-US">
                        <a:latin typeface="Cambria Math"/>
                      </a:rPr>
                      <m:t>·</m:t>
                    </m:r>
                    <m:groupChr>
                      <m:groupChrPr>
                        <m:chr m:val="↔"/>
                        <m:pos m:val="top"/>
                        <m:vertJc m:val="bot"/>
                        <m:ctrlPr>
                          <a:rPr lang="zh-TW" altLang="en-US" i="1">
                            <a:latin typeface="Cambria Math"/>
                          </a:rPr>
                        </m:ctrlPr>
                      </m:groupChrPr>
                      <m:e>
                        <m:r>
                          <a:rPr lang="en-US" altLang="zh-TW" i="1">
                            <a:latin typeface="Cambria Math"/>
                          </a:rPr>
                          <m:t>𝐺</m:t>
                        </m:r>
                      </m:e>
                    </m:groupChr>
                    <m:r>
                      <a:rPr lang="zh-TW" altLang="en-US">
                        <a:latin typeface="Cambria Math"/>
                      </a:rPr>
                      <m:t>=0</m:t>
                    </m:r>
                    <m:r>
                      <a:rPr lang="en-US" altLang="zh-TW">
                        <a:latin typeface="Cambria Math"/>
                      </a:rPr>
                      <m:t>.</m:t>
                    </m:r>
                  </m:oMath>
                </a14:m>
                <a:endParaRPr lang="en-US" altLang="zh-TW" dirty="0" smtClean="0">
                  <a:latin typeface="Cambria Math" pitchFamily="18" charset="0"/>
                  <a:ea typeface="Cambria Math" pitchFamily="18" charset="0"/>
                </a:endParaRPr>
              </a:p>
              <a:p>
                <a:pPr algn="ctr"/>
                <a:endParaRPr lang="en-US" altLang="zh-TW" dirty="0">
                  <a:latin typeface="Cambria Math" pitchFamily="18" charset="0"/>
                  <a:ea typeface="Cambria Math" pitchFamily="18" charset="0"/>
                </a:endParaRPr>
              </a:p>
              <a:p>
                <a:pPr algn="ctr"/>
                <a:r>
                  <a:rPr lang="en-US" altLang="zh-TW" dirty="0" smtClean="0">
                    <a:latin typeface="Cambria Math" pitchFamily="18" charset="0"/>
                    <a:ea typeface="Cambria Math" pitchFamily="18" charset="0"/>
                  </a:rPr>
                  <a:t>3. Find the proportionality constant K in </a:t>
                </a:r>
                <a14:m>
                  <m:oMath xmlns:m="http://schemas.openxmlformats.org/officeDocument/2006/math">
                    <m:sSup>
                      <m:sSupPr>
                        <m:ctrlPr>
                          <a:rPr lang="zh-TW" altLang="en-US" i="1">
                            <a:latin typeface="Cambria Math"/>
                          </a:rPr>
                        </m:ctrlPr>
                      </m:sSupPr>
                      <m:e>
                        <m:r>
                          <a:rPr lang="zh-TW" altLang="en-US" i="1">
                            <a:latin typeface="Cambria Math"/>
                          </a:rPr>
                          <m:t>𝐺</m:t>
                        </m:r>
                      </m:e>
                      <m:sup>
                        <m:r>
                          <m:rPr>
                            <m:sty m:val="p"/>
                          </m:rPr>
                          <a:rPr lang="zh-TW" altLang="en-US">
                            <a:latin typeface="Cambria Math"/>
                          </a:rPr>
                          <m:t>αβ</m:t>
                        </m:r>
                      </m:sup>
                    </m:sSup>
                    <m:r>
                      <a:rPr lang="zh-TW" altLang="en-US">
                        <a:latin typeface="Cambria Math"/>
                      </a:rPr>
                      <m:t>=</m:t>
                    </m:r>
                    <m:r>
                      <a:rPr lang="zh-TW" altLang="en-US" i="1">
                        <a:latin typeface="Cambria Math"/>
                      </a:rPr>
                      <m:t>𝐾</m:t>
                    </m:r>
                    <m:r>
                      <a:rPr lang="zh-TW" altLang="en-US">
                        <a:latin typeface="Cambria Math"/>
                      </a:rPr>
                      <m:t>⁢</m:t>
                    </m:r>
                    <m:r>
                      <a:rPr lang="zh-TW" altLang="en-US" i="1">
                        <a:latin typeface="Cambria Math"/>
                      </a:rPr>
                      <m:t>𝐺</m:t>
                    </m:r>
                    <m:r>
                      <a:rPr lang="zh-TW" altLang="en-US">
                        <a:latin typeface="Cambria Math"/>
                      </a:rPr>
                      <m:t>⁢</m:t>
                    </m:r>
                    <m:sSup>
                      <m:sSupPr>
                        <m:ctrlPr>
                          <a:rPr lang="zh-TW" altLang="en-US" i="1">
                            <a:latin typeface="Cambria Math"/>
                          </a:rPr>
                        </m:ctrlPr>
                      </m:sSupPr>
                      <m:e>
                        <m:r>
                          <a:rPr lang="zh-TW" altLang="en-US" i="1">
                            <a:latin typeface="Cambria Math"/>
                          </a:rPr>
                          <m:t>𝑇</m:t>
                        </m:r>
                      </m:e>
                      <m:sup>
                        <m:r>
                          <m:rPr>
                            <m:sty m:val="p"/>
                          </m:rPr>
                          <a:rPr lang="zh-TW" altLang="en-US">
                            <a:latin typeface="Cambria Math"/>
                          </a:rPr>
                          <m:t>αβ</m:t>
                        </m:r>
                      </m:sup>
                    </m:sSup>
                  </m:oMath>
                </a14:m>
                <a:r>
                  <a:rPr lang="en-US" altLang="zh-TW" dirty="0" smtClean="0">
                    <a:latin typeface="Cambria Math" pitchFamily="18" charset="0"/>
                    <a:ea typeface="Cambria Math" pitchFamily="18" charset="0"/>
                  </a:rPr>
                  <a:t>.</a:t>
                </a:r>
              </a:p>
              <a:p>
                <a:pPr algn="ctr"/>
                <a:endParaRPr lang="en-US" altLang="zh-TW" dirty="0">
                  <a:latin typeface="Cambria Math" pitchFamily="18" charset="0"/>
                  <a:ea typeface="Cambria Math" pitchFamily="18" charset="0"/>
                </a:endParaRPr>
              </a:p>
              <a:p>
                <a:pPr algn="ctr"/>
                <a:r>
                  <a:rPr lang="en-US" altLang="zh-TW" dirty="0" smtClean="0">
                    <a:latin typeface="Cambria Math" pitchFamily="18" charset="0"/>
                    <a:ea typeface="Cambria Math" pitchFamily="18" charset="0"/>
                  </a:rPr>
                  <a:t>4. </a:t>
                </a:r>
                <a14:m>
                  <m:oMath xmlns:m="http://schemas.openxmlformats.org/officeDocument/2006/math">
                    <m:sSup>
                      <m:sSupPr>
                        <m:ctrlPr>
                          <a:rPr lang="zh-TW" altLang="en-US" i="1">
                            <a:latin typeface="Cambria Math"/>
                          </a:rPr>
                        </m:ctrlPr>
                      </m:sSupPr>
                      <m:e>
                        <m:r>
                          <a:rPr lang="zh-TW" altLang="en-US" i="1">
                            <a:latin typeface="Cambria Math"/>
                          </a:rPr>
                          <m:t>𝐺</m:t>
                        </m:r>
                      </m:e>
                      <m:sup>
                        <m:r>
                          <m:rPr>
                            <m:sty m:val="p"/>
                          </m:rPr>
                          <a:rPr lang="zh-TW" altLang="en-US">
                            <a:latin typeface="Cambria Math"/>
                          </a:rPr>
                          <m:t>αβ</m:t>
                        </m:r>
                      </m:sup>
                    </m:sSup>
                    <m:r>
                      <a:rPr lang="zh-TW" altLang="en-US">
                        <a:latin typeface="Cambria Math"/>
                      </a:rPr>
                      <m:t>=</m:t>
                    </m:r>
                    <m:r>
                      <a:rPr lang="zh-TW" altLang="en-US" i="1">
                        <a:latin typeface="Cambria Math"/>
                      </a:rPr>
                      <m:t>𝐾</m:t>
                    </m:r>
                    <m:r>
                      <a:rPr lang="zh-TW" altLang="en-US">
                        <a:latin typeface="Cambria Math"/>
                      </a:rPr>
                      <m:t>⁢</m:t>
                    </m:r>
                    <m:r>
                      <a:rPr lang="zh-TW" altLang="en-US" i="1">
                        <a:latin typeface="Cambria Math"/>
                      </a:rPr>
                      <m:t>𝐺</m:t>
                    </m:r>
                    <m:r>
                      <a:rPr lang="zh-TW" altLang="en-US">
                        <a:latin typeface="Cambria Math"/>
                      </a:rPr>
                      <m:t>⁢</m:t>
                    </m:r>
                    <m:sSup>
                      <m:sSupPr>
                        <m:ctrlPr>
                          <a:rPr lang="zh-TW" altLang="en-US" i="1">
                            <a:latin typeface="Cambria Math"/>
                          </a:rPr>
                        </m:ctrlPr>
                      </m:sSupPr>
                      <m:e>
                        <m:r>
                          <a:rPr lang="zh-TW" altLang="en-US" i="1">
                            <a:latin typeface="Cambria Math"/>
                          </a:rPr>
                          <m:t>𝑇</m:t>
                        </m:r>
                      </m:e>
                      <m:sup>
                        <m:r>
                          <m:rPr>
                            <m:sty m:val="p"/>
                          </m:rPr>
                          <a:rPr lang="zh-TW" altLang="en-US">
                            <a:latin typeface="Cambria Math"/>
                          </a:rPr>
                          <m:t>αβ</m:t>
                        </m:r>
                      </m:sup>
                    </m:sSup>
                  </m:oMath>
                </a14:m>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must reduce to </a:t>
                </a:r>
                <a14:m>
                  <m:oMath xmlns:m="http://schemas.openxmlformats.org/officeDocument/2006/math">
                    <m:sSup>
                      <m:sSupPr>
                        <m:ctrlPr>
                          <a:rPr lang="zh-TW" altLang="en-US" i="1">
                            <a:latin typeface="Cambria Math"/>
                          </a:rPr>
                        </m:ctrlPr>
                      </m:sSupPr>
                      <m:e>
                        <m:r>
                          <a:rPr lang="zh-TW" altLang="en-US">
                            <a:latin typeface="Cambria Math" panose="02040503050406030204" pitchFamily="18" charset="0"/>
                          </a:rPr>
                          <m:t>𝛻</m:t>
                        </m:r>
                      </m:e>
                      <m:sup>
                        <m:r>
                          <a:rPr lang="zh-TW" altLang="en-US">
                            <a:latin typeface="Cambria Math" panose="02040503050406030204" pitchFamily="18" charset="0"/>
                          </a:rPr>
                          <m:t>2</m:t>
                        </m:r>
                      </m:sup>
                    </m:sSup>
                    <m:r>
                      <a:rPr lang="zh-TW" altLang="en-US" i="1">
                        <a:latin typeface="Cambria Math" panose="02040503050406030204" pitchFamily="18" charset="0"/>
                      </a:rPr>
                      <m:t>𝜙</m:t>
                    </m:r>
                    <m:r>
                      <a:rPr lang="zh-TW" altLang="en-US">
                        <a:latin typeface="Cambria Math" panose="02040503050406030204" pitchFamily="18" charset="0"/>
                      </a:rPr>
                      <m:t>=4⁢</m:t>
                    </m:r>
                    <m:r>
                      <a:rPr lang="zh-TW" altLang="en-US" i="1">
                        <a:latin typeface="Cambria Math" panose="02040503050406030204" pitchFamily="18" charset="0"/>
                      </a:rPr>
                      <m:t>𝜋</m:t>
                    </m:r>
                    <m:r>
                      <a:rPr lang="zh-TW" altLang="en-US">
                        <a:latin typeface="Cambria Math" panose="02040503050406030204" pitchFamily="18" charset="0"/>
                      </a:rPr>
                      <m:t>⁢</m:t>
                    </m:r>
                    <m:r>
                      <a:rPr lang="zh-TW" altLang="en-US" i="1">
                        <a:latin typeface="Cambria Math" panose="02040503050406030204" pitchFamily="18" charset="0"/>
                      </a:rPr>
                      <m:t>𝐺</m:t>
                    </m:r>
                    <m:r>
                      <a:rPr lang="zh-TW" altLang="en-US">
                        <a:latin typeface="Cambria Math" panose="02040503050406030204" pitchFamily="18" charset="0"/>
                      </a:rPr>
                      <m:t>⁢</m:t>
                    </m:r>
                    <m:r>
                      <a:rPr lang="zh-TW" altLang="en-US" i="1">
                        <a:latin typeface="Cambria Math" panose="02040503050406030204" pitchFamily="18" charset="0"/>
                      </a:rPr>
                      <m:t>𝜌</m:t>
                    </m:r>
                  </m:oMath>
                </a14:m>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in limiting cases.</a:t>
                </a:r>
                <a:endParaRPr lang="zh-TW" altLang="en-US" dirty="0" smtClean="0">
                  <a:latin typeface="Cambria Math" pitchFamily="18" charset="0"/>
                  <a:ea typeface="Cambria Math"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0" y="1359244"/>
                <a:ext cx="9144000" cy="2154308"/>
              </a:xfrm>
              <a:prstGeom prst="rect">
                <a:avLst/>
              </a:prstGeom>
              <a:blipFill rotWithShape="1">
                <a:blip r:embed="rId2"/>
                <a:stretch>
                  <a:fillRect t="-1700" b="-3399"/>
                </a:stretch>
              </a:blipFill>
            </p:spPr>
            <p:txBody>
              <a:bodyPr/>
              <a:lstStyle/>
              <a:p>
                <a:r>
                  <a:rPr lang="zh-TW" altLang="en-US">
                    <a:noFill/>
                  </a:rPr>
                  <a:t> </a:t>
                </a:r>
              </a:p>
            </p:txBody>
          </p:sp>
        </mc:Fallback>
      </mc:AlternateContent>
      <p:pic>
        <p:nvPicPr>
          <p:cNvPr id="10245" name="Picture 5" descr="G:\Desktop\Black Hole Astrophysics\Textbook circle\08 Ch 6.5.2.&amp;6.6.2.2&amp;7.1~7.3\fabric_of_space_war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6627" y="3988895"/>
            <a:ext cx="4390347" cy="246957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G:\Desktop\Black Hole Astrophysics\Textbook circle\08 Ch 6.5.2.&amp;6.6.2.2&amp;7.1~7.3\Newton's law of universal gravita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107" y="3988895"/>
            <a:ext cx="3527957" cy="2469570"/>
          </a:xfrm>
          <a:prstGeom prst="rect">
            <a:avLst/>
          </a:prstGeom>
          <a:solidFill>
            <a:schemeClr val="bg1"/>
          </a:solidFill>
        </p:spPr>
      </p:pic>
    </p:spTree>
    <p:extLst>
      <p:ext uri="{BB962C8B-B14F-4D97-AF65-F5344CB8AC3E}">
        <p14:creationId xmlns:p14="http://schemas.microsoft.com/office/powerpoint/2010/main" val="34923925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altLang="zh-TW" sz="2800" dirty="0" smtClean="0"/>
              <a:t>Finding a 2</a:t>
            </a:r>
            <a:r>
              <a:rPr lang="en-US" altLang="zh-TW" sz="2800" baseline="30000" dirty="0" smtClean="0"/>
              <a:t>nd</a:t>
            </a:r>
            <a:r>
              <a:rPr lang="en-US" altLang="zh-TW" sz="2800" dirty="0" smtClean="0"/>
              <a:t> rank tensor from the Riemann Tensor</a:t>
            </a:r>
            <a:endParaRPr lang="zh-TW" altLang="en-US" sz="2800" dirty="0"/>
          </a:p>
        </p:txBody>
      </p:sp>
      <p:sp>
        <p:nvSpPr>
          <p:cNvPr id="4" name="TextBox 3"/>
          <p:cNvSpPr txBox="1"/>
          <p:nvPr/>
        </p:nvSpPr>
        <p:spPr>
          <a:xfrm>
            <a:off x="659027" y="2000059"/>
            <a:ext cx="8048368"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There are many ways to extract a 2</a:t>
            </a:r>
            <a:r>
              <a:rPr lang="en-US" altLang="zh-TW" baseline="30000" dirty="0" smtClean="0">
                <a:latin typeface="Cambria Math" pitchFamily="18" charset="0"/>
                <a:ea typeface="Cambria Math" pitchFamily="18" charset="0"/>
              </a:rPr>
              <a:t>nd</a:t>
            </a:r>
            <a:r>
              <a:rPr lang="en-US" altLang="zh-TW" dirty="0" smtClean="0">
                <a:latin typeface="Cambria Math" pitchFamily="18" charset="0"/>
                <a:ea typeface="Cambria Math" pitchFamily="18" charset="0"/>
              </a:rPr>
              <a:t> rank tensor from a 4</a:t>
            </a:r>
            <a:r>
              <a:rPr lang="en-US" altLang="zh-TW" baseline="30000" dirty="0" smtClean="0">
                <a:latin typeface="Cambria Math" pitchFamily="18" charset="0"/>
                <a:ea typeface="Cambria Math" pitchFamily="18" charset="0"/>
              </a:rPr>
              <a:t>th</a:t>
            </a:r>
            <a:r>
              <a:rPr lang="en-US" altLang="zh-TW" dirty="0" smtClean="0">
                <a:latin typeface="Cambria Math" pitchFamily="18" charset="0"/>
                <a:ea typeface="Cambria Math" pitchFamily="18" charset="0"/>
              </a:rPr>
              <a:t> rank one, but only a few will inherit the properties of the Bianchi identities. (why does it have to?)</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5" name="TextBox 4"/>
              <p:cNvSpPr txBox="1"/>
              <p:nvPr/>
            </p:nvSpPr>
            <p:spPr>
              <a:xfrm>
                <a:off x="659027" y="2906220"/>
                <a:ext cx="8048368" cy="972702"/>
              </a:xfrm>
              <a:prstGeom prst="rect">
                <a:avLst/>
              </a:prstGeom>
              <a:noFill/>
            </p:spPr>
            <p:txBody>
              <a:bodyPr wrap="square" rtlCol="0">
                <a:spAutoFit/>
              </a:bodyPr>
              <a:lstStyle/>
              <a:p>
                <a:r>
                  <a:rPr lang="en-US" altLang="zh-TW" dirty="0" smtClean="0">
                    <a:latin typeface="Cambria Math" pitchFamily="18" charset="0"/>
                    <a:ea typeface="Cambria Math" pitchFamily="18" charset="0"/>
                  </a:rPr>
                  <a:t>One method would be to contract the metric with the Riemann Tensor</a:t>
                </a:r>
              </a:p>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𝑅</m:t>
                          </m:r>
                        </m:e>
                        <m:sub>
                          <m:r>
                            <m:rPr>
                              <m:sty m:val="p"/>
                            </m:rPr>
                            <a:rPr lang="zh-TW" altLang="en-US">
                              <a:latin typeface="Cambria Math"/>
                            </a:rPr>
                            <m:t>αβ</m:t>
                          </m:r>
                        </m:sub>
                      </m:sSub>
                      <m:r>
                        <a:rPr lang="zh-TW" altLang="en-US">
                          <a:latin typeface="Cambria Math"/>
                        </a:rPr>
                        <m:t>≡</m:t>
                      </m:r>
                      <m:sSup>
                        <m:sSupPr>
                          <m:ctrlPr>
                            <a:rPr lang="zh-TW" altLang="en-US" i="1">
                              <a:latin typeface="Cambria Math"/>
                            </a:rPr>
                          </m:ctrlPr>
                        </m:sSupPr>
                        <m:e>
                          <m:r>
                            <a:rPr lang="zh-TW" altLang="en-US" i="1">
                              <a:latin typeface="Cambria Math"/>
                            </a:rPr>
                            <m:t>𝑔</m:t>
                          </m:r>
                        </m:e>
                        <m:sup>
                          <m:r>
                            <m:rPr>
                              <m:sty m:val="p"/>
                            </m:rPr>
                            <a:rPr lang="zh-TW" altLang="en-US">
                              <a:latin typeface="Cambria Math"/>
                            </a:rPr>
                            <m:t>μν</m:t>
                          </m:r>
                        </m:sup>
                      </m:sSup>
                      <m:r>
                        <a:rPr lang="zh-TW" altLang="en-US">
                          <a:latin typeface="Cambria Math"/>
                        </a:rPr>
                        <m:t>⁢</m:t>
                      </m:r>
                      <m:sSub>
                        <m:sSubPr>
                          <m:ctrlPr>
                            <a:rPr lang="zh-TW" altLang="en-US" i="1">
                              <a:latin typeface="Cambria Math"/>
                            </a:rPr>
                          </m:ctrlPr>
                        </m:sSubPr>
                        <m:e>
                          <m:r>
                            <a:rPr lang="zh-TW" altLang="en-US" i="1">
                              <a:latin typeface="Cambria Math"/>
                            </a:rPr>
                            <m:t>𝑅</m:t>
                          </m:r>
                        </m:e>
                        <m:sub>
                          <m:r>
                            <m:rPr>
                              <m:sty m:val="p"/>
                            </m:rPr>
                            <a:rPr lang="zh-TW" altLang="en-US">
                              <a:latin typeface="Cambria Math"/>
                            </a:rPr>
                            <m:t>μανβ</m:t>
                          </m:r>
                        </m:sub>
                      </m:sSub>
                    </m:oMath>
                  </m:oMathPara>
                </a14:m>
                <a:endParaRPr lang="en-US" altLang="zh-TW" dirty="0" smtClean="0"/>
              </a:p>
              <a:p>
                <a14:m>
                  <m:oMath xmlns:m="http://schemas.openxmlformats.org/officeDocument/2006/math">
                    <m:sSub>
                      <m:sSubPr>
                        <m:ctrlPr>
                          <a:rPr lang="zh-TW" altLang="en-US" i="1">
                            <a:latin typeface="Cambria Math"/>
                          </a:rPr>
                        </m:ctrlPr>
                      </m:sSubPr>
                      <m:e>
                        <m:r>
                          <a:rPr lang="zh-TW" altLang="en-US" i="1">
                            <a:latin typeface="Cambria Math"/>
                          </a:rPr>
                          <m:t>𝑅</m:t>
                        </m:r>
                      </m:e>
                      <m:sub>
                        <m:r>
                          <m:rPr>
                            <m:sty m:val="p"/>
                          </m:rPr>
                          <a:rPr lang="zh-TW" altLang="en-US">
                            <a:latin typeface="Cambria Math"/>
                          </a:rPr>
                          <m:t>αβ</m:t>
                        </m:r>
                      </m:sub>
                    </m:sSub>
                  </m:oMath>
                </a14:m>
                <a:r>
                  <a:rPr lang="zh-TW" altLang="en-US" dirty="0" smtClean="0"/>
                  <a:t> </a:t>
                </a:r>
                <a:r>
                  <a:rPr lang="en-US" altLang="zh-TW" dirty="0" smtClean="0"/>
                  <a:t>is called the Ricci curvature tensor.</a:t>
                </a:r>
                <a:endParaRPr lang="zh-TW" alt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659027" y="2906220"/>
                <a:ext cx="8048368" cy="972702"/>
              </a:xfrm>
              <a:prstGeom prst="rect">
                <a:avLst/>
              </a:prstGeom>
              <a:blipFill rotWithShape="1">
                <a:blip r:embed="rId2"/>
                <a:stretch>
                  <a:fillRect l="-606" t="-3774" b="-75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59027" y="4075993"/>
                <a:ext cx="8048368" cy="2064861"/>
              </a:xfrm>
              <a:prstGeom prst="rect">
                <a:avLst/>
              </a:prstGeom>
              <a:noFill/>
            </p:spPr>
            <p:txBody>
              <a:bodyPr wrap="square" rtlCol="0">
                <a:spAutoFit/>
              </a:bodyPr>
              <a:lstStyle/>
              <a:p>
                <a:r>
                  <a:rPr lang="en-US" altLang="zh-TW" dirty="0" smtClean="0">
                    <a:latin typeface="Cambria Math" pitchFamily="18" charset="0"/>
                    <a:ea typeface="Cambria Math" pitchFamily="18" charset="0"/>
                  </a:rPr>
                  <a:t>Then, </a:t>
                </a:r>
                <a14:m>
                  <m:oMath xmlns:m="http://schemas.openxmlformats.org/officeDocument/2006/math">
                    <m:sSub>
                      <m:sSubPr>
                        <m:ctrlPr>
                          <a:rPr lang="zh-TW" altLang="en-US" i="1">
                            <a:latin typeface="Cambria Math"/>
                          </a:rPr>
                        </m:ctrlPr>
                      </m:sSubPr>
                      <m:e>
                        <m:r>
                          <a:rPr lang="zh-TW" altLang="en-US" i="1">
                            <a:latin typeface="Cambria Math"/>
                          </a:rPr>
                          <m:t>𝑅</m:t>
                        </m:r>
                      </m:e>
                      <m:sub>
                        <m:r>
                          <m:rPr>
                            <m:sty m:val="p"/>
                          </m:rPr>
                          <a:rPr lang="zh-TW" altLang="en-US">
                            <a:latin typeface="Cambria Math"/>
                          </a:rPr>
                          <m:t>αβ</m:t>
                        </m:r>
                      </m:sub>
                    </m:sSub>
                  </m:oMath>
                </a14:m>
                <a:r>
                  <a:rPr lang="zh-TW" altLang="en-US" dirty="0" smtClean="0"/>
                  <a:t> </a:t>
                </a:r>
                <a:r>
                  <a:rPr lang="en-US" altLang="zh-TW" dirty="0" smtClean="0"/>
                  <a:t>inherits a differential symmetry property from the Riemann tensor’s Bianchi identity:</a:t>
                </a:r>
              </a:p>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a:latin typeface="Cambria Math"/>
                            </a:rPr>
                            <m:t>𝛻</m:t>
                          </m:r>
                        </m:e>
                        <m:sub>
                          <m:r>
                            <a:rPr lang="zh-TW" altLang="en-US" i="1">
                              <a:latin typeface="Cambria Math"/>
                            </a:rPr>
                            <m:t>𝛼</m:t>
                          </m:r>
                        </m:sub>
                      </m:sSub>
                      <m:d>
                        <m:dPr>
                          <m:ctrlPr>
                            <a:rPr lang="zh-TW" altLang="en-US" i="1">
                              <a:latin typeface="Cambria Math"/>
                            </a:rPr>
                          </m:ctrlPr>
                        </m:dPr>
                        <m:e>
                          <m:sSup>
                            <m:sSupPr>
                              <m:ctrlPr>
                                <a:rPr lang="zh-TW" altLang="en-US" i="1">
                                  <a:latin typeface="Cambria Math"/>
                                </a:rPr>
                              </m:ctrlPr>
                            </m:sSupPr>
                            <m:e>
                              <m:r>
                                <a:rPr lang="zh-TW" altLang="en-US" i="1">
                                  <a:latin typeface="Cambria Math"/>
                                </a:rPr>
                                <m:t>𝑔</m:t>
                              </m:r>
                            </m:e>
                            <m:sup>
                              <m:r>
                                <m:rPr>
                                  <m:sty m:val="p"/>
                                </m:rPr>
                                <a:rPr lang="zh-TW" altLang="en-US">
                                  <a:latin typeface="Cambria Math"/>
                                </a:rPr>
                                <m:t>αλ</m:t>
                              </m:r>
                            </m:sup>
                          </m:sSup>
                          <m:r>
                            <a:rPr lang="zh-TW" altLang="en-US">
                              <a:latin typeface="Cambria Math"/>
                            </a:rPr>
                            <m:t>⁢</m:t>
                          </m:r>
                          <m:sSub>
                            <m:sSubPr>
                              <m:ctrlPr>
                                <a:rPr lang="zh-TW" altLang="en-US" i="1">
                                  <a:latin typeface="Cambria Math"/>
                                </a:rPr>
                              </m:ctrlPr>
                            </m:sSubPr>
                            <m:e>
                              <m:r>
                                <a:rPr lang="zh-TW" altLang="en-US" i="1">
                                  <a:latin typeface="Cambria Math"/>
                                </a:rPr>
                                <m:t>𝑅</m:t>
                              </m:r>
                            </m:e>
                            <m:sub>
                              <m:r>
                                <m:rPr>
                                  <m:sty m:val="p"/>
                                </m:rPr>
                                <a:rPr lang="zh-TW" altLang="en-US">
                                  <a:latin typeface="Cambria Math"/>
                                </a:rPr>
                                <m:t>λβ</m:t>
                              </m:r>
                            </m:sub>
                          </m:sSub>
                        </m:e>
                      </m:d>
                      <m:r>
                        <a:rPr lang="zh-TW" altLang="en-US">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2</m:t>
                          </m:r>
                        </m:den>
                      </m:f>
                      <m:r>
                        <a:rPr lang="zh-TW" altLang="en-US">
                          <a:latin typeface="Cambria Math"/>
                        </a:rPr>
                        <m:t>⁢</m:t>
                      </m:r>
                      <m:sSub>
                        <m:sSubPr>
                          <m:ctrlPr>
                            <a:rPr lang="zh-TW" altLang="en-US" i="1">
                              <a:latin typeface="Cambria Math"/>
                            </a:rPr>
                          </m:ctrlPr>
                        </m:sSubPr>
                        <m:e>
                          <m:r>
                            <a:rPr lang="zh-TW" altLang="en-US">
                              <a:latin typeface="Cambria Math"/>
                            </a:rPr>
                            <m:t>𝛻</m:t>
                          </m:r>
                        </m:e>
                        <m:sub>
                          <m:r>
                            <a:rPr lang="zh-TW" altLang="en-US" i="1">
                              <a:latin typeface="Cambria Math"/>
                            </a:rPr>
                            <m:t>𝛽</m:t>
                          </m:r>
                        </m:sub>
                      </m:sSub>
                      <m:r>
                        <a:rPr lang="zh-TW" altLang="en-US" i="1">
                          <a:latin typeface="Cambria Math"/>
                        </a:rPr>
                        <m:t>𝑅</m:t>
                      </m:r>
                      <m:r>
                        <a:rPr lang="zh-TW" altLang="en-US">
                          <a:latin typeface="Cambria Math"/>
                        </a:rPr>
                        <m:t>=0</m:t>
                      </m:r>
                    </m:oMath>
                  </m:oMathPara>
                </a14:m>
                <a:endParaRPr lang="zh-TW" altLang="en-US" dirty="0"/>
              </a:p>
              <a:p>
                <a:r>
                  <a:rPr lang="en-US" altLang="zh-TW" dirty="0" smtClean="0"/>
                  <a:t>Where</a:t>
                </a:r>
              </a:p>
              <a:p>
                <a:pPr/>
                <a14:m>
                  <m:oMathPara xmlns:m="http://schemas.openxmlformats.org/officeDocument/2006/math">
                    <m:oMathParaPr>
                      <m:jc m:val="centerGroup"/>
                    </m:oMathParaPr>
                    <m:oMath xmlns:m="http://schemas.openxmlformats.org/officeDocument/2006/math">
                      <m:r>
                        <a:rPr lang="zh-TW" altLang="en-US" i="1">
                          <a:latin typeface="Cambria Math"/>
                        </a:rPr>
                        <m:t>𝑅</m:t>
                      </m:r>
                      <m:r>
                        <a:rPr lang="zh-TW" altLang="en-US">
                          <a:latin typeface="Cambria Math"/>
                        </a:rPr>
                        <m:t>≡</m:t>
                      </m:r>
                      <m:sSup>
                        <m:sSupPr>
                          <m:ctrlPr>
                            <a:rPr lang="zh-TW" altLang="en-US" i="1">
                              <a:latin typeface="Cambria Math"/>
                            </a:rPr>
                          </m:ctrlPr>
                        </m:sSupPr>
                        <m:e>
                          <m:r>
                            <a:rPr lang="zh-TW" altLang="en-US" i="1">
                              <a:latin typeface="Cambria Math"/>
                            </a:rPr>
                            <m:t>𝑔</m:t>
                          </m:r>
                        </m:e>
                        <m:sup>
                          <m:r>
                            <m:rPr>
                              <m:sty m:val="p"/>
                            </m:rPr>
                            <a:rPr lang="zh-TW" altLang="en-US">
                              <a:latin typeface="Cambria Math"/>
                            </a:rPr>
                            <m:t>βλ</m:t>
                          </m:r>
                        </m:sup>
                      </m:sSup>
                      <m:r>
                        <a:rPr lang="zh-TW" altLang="en-US">
                          <a:latin typeface="Cambria Math"/>
                        </a:rPr>
                        <m:t>⁢</m:t>
                      </m:r>
                      <m:sSub>
                        <m:sSubPr>
                          <m:ctrlPr>
                            <a:rPr lang="zh-TW" altLang="en-US" i="1">
                              <a:latin typeface="Cambria Math"/>
                            </a:rPr>
                          </m:ctrlPr>
                        </m:sSubPr>
                        <m:e>
                          <m:r>
                            <a:rPr lang="zh-TW" altLang="en-US" i="1">
                              <a:latin typeface="Cambria Math"/>
                            </a:rPr>
                            <m:t>𝑅</m:t>
                          </m:r>
                        </m:e>
                        <m:sub>
                          <m:r>
                            <m:rPr>
                              <m:sty m:val="p"/>
                            </m:rPr>
                            <a:rPr lang="zh-TW" altLang="en-US">
                              <a:latin typeface="Cambria Math"/>
                            </a:rPr>
                            <m:t>λβ</m:t>
                          </m:r>
                        </m:sub>
                      </m:sSub>
                    </m:oMath>
                  </m:oMathPara>
                </a14:m>
                <a:endParaRPr lang="zh-TW" altLang="en-US" dirty="0"/>
              </a:p>
              <a:p>
                <a:r>
                  <a:rPr lang="en-US" altLang="zh-TW" dirty="0" smtClean="0"/>
                  <a:t>R is usually called the Ricci scalar.</a:t>
                </a:r>
                <a:endParaRPr lang="zh-TW" alt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659027" y="4075993"/>
                <a:ext cx="8048368" cy="2064861"/>
              </a:xfrm>
              <a:prstGeom prst="rect">
                <a:avLst/>
              </a:prstGeom>
              <a:blipFill rotWithShape="1">
                <a:blip r:embed="rId3"/>
                <a:stretch>
                  <a:fillRect l="-606" t="-1775" b="-4142"/>
                </a:stretch>
              </a:blipFill>
            </p:spPr>
            <p:txBody>
              <a:bodyPr/>
              <a:lstStyle/>
              <a:p>
                <a:r>
                  <a:rPr lang="zh-TW" altLang="en-US">
                    <a:noFill/>
                  </a:rPr>
                  <a:t> </a:t>
                </a:r>
              </a:p>
            </p:txBody>
          </p:sp>
        </mc:Fallback>
      </mc:AlternateContent>
      <p:sp>
        <p:nvSpPr>
          <p:cNvPr id="8" name="Rectangle 7"/>
          <p:cNvSpPr/>
          <p:nvPr/>
        </p:nvSpPr>
        <p:spPr>
          <a:xfrm>
            <a:off x="3092107" y="3970293"/>
            <a:ext cx="184731" cy="369332"/>
          </a:xfrm>
          <a:prstGeom prst="rect">
            <a:avLst/>
          </a:prstGeom>
        </p:spPr>
        <p:txBody>
          <a:bodyPr wrap="none">
            <a:spAutoFit/>
          </a:bodyPr>
          <a:lstStyle/>
          <a:p>
            <a:endParaRPr lang="zh-TW" altLang="en-US" dirty="0"/>
          </a:p>
        </p:txBody>
      </p:sp>
      <mc:AlternateContent xmlns:mc="http://schemas.openxmlformats.org/markup-compatibility/2006" xmlns:a14="http://schemas.microsoft.com/office/drawing/2010/main">
        <mc:Choice Requires="a14">
          <p:sp>
            <p:nvSpPr>
              <p:cNvPr id="10" name="TextBox 9"/>
              <p:cNvSpPr txBox="1"/>
              <p:nvPr/>
            </p:nvSpPr>
            <p:spPr>
              <a:xfrm>
                <a:off x="465438" y="925338"/>
                <a:ext cx="8349048" cy="913070"/>
              </a:xfrm>
              <a:prstGeom prst="rect">
                <a:avLst/>
              </a:prstGeom>
              <a:noFill/>
            </p:spPr>
            <p:txBody>
              <a:bodyPr wrap="square" rtlCol="0">
                <a:spAutoFit/>
              </a:bodyPr>
              <a:lstStyle/>
              <a:p>
                <a:pPr algn="ctr"/>
                <a:r>
                  <a:rPr lang="en-US" altLang="zh-TW" sz="1200" dirty="0" smtClean="0">
                    <a:latin typeface="Cambria Math" pitchFamily="18" charset="0"/>
                    <a:ea typeface="Cambria Math" pitchFamily="18" charset="0"/>
                  </a:rPr>
                  <a:t>1. Find </a:t>
                </a:r>
                <a14:m>
                  <m:oMath xmlns:m="http://schemas.openxmlformats.org/officeDocument/2006/math">
                    <m:sSup>
                      <m:sSupPr>
                        <m:ctrlPr>
                          <a:rPr lang="zh-TW" altLang="en-US" sz="1200" i="1">
                            <a:latin typeface="Cambria Math"/>
                          </a:rPr>
                        </m:ctrlPr>
                      </m:sSupPr>
                      <m:e>
                        <m:r>
                          <a:rPr lang="zh-TW" altLang="en-US" sz="1200" i="1">
                            <a:latin typeface="Cambria Math"/>
                          </a:rPr>
                          <m:t>𝐺</m:t>
                        </m:r>
                      </m:e>
                      <m:sup>
                        <m:r>
                          <m:rPr>
                            <m:sty m:val="p"/>
                          </m:rPr>
                          <a:rPr lang="zh-TW" altLang="en-US" sz="1200">
                            <a:latin typeface="Cambria Math"/>
                          </a:rPr>
                          <m:t>αβ</m:t>
                        </m:r>
                      </m:sup>
                    </m:sSup>
                  </m:oMath>
                </a14:m>
                <a:r>
                  <a:rPr lang="en-US" altLang="zh-TW" sz="1200" dirty="0" smtClean="0">
                    <a:latin typeface="Cambria Math" pitchFamily="18" charset="0"/>
                    <a:ea typeface="Cambria Math" pitchFamily="18" charset="0"/>
                  </a:rPr>
                  <a:t> from the Riemann Tensor </a:t>
                </a:r>
                <a14:m>
                  <m:oMath xmlns:m="http://schemas.openxmlformats.org/officeDocument/2006/math">
                    <m:sSub>
                      <m:sSubPr>
                        <m:ctrlPr>
                          <a:rPr lang="zh-TW" altLang="en-US" sz="1200" i="1">
                            <a:latin typeface="Cambria Math"/>
                          </a:rPr>
                        </m:ctrlPr>
                      </m:sSubPr>
                      <m:e>
                        <m:r>
                          <a:rPr lang="zh-TW" altLang="en-US" sz="1200" i="1">
                            <a:latin typeface="Cambria Math"/>
                          </a:rPr>
                          <m:t>𝑅</m:t>
                        </m:r>
                      </m:e>
                      <m:sub>
                        <m:r>
                          <m:rPr>
                            <m:sty m:val="p"/>
                          </m:rPr>
                          <a:rPr lang="zh-TW" altLang="en-US" sz="1200">
                            <a:latin typeface="Cambria Math"/>
                          </a:rPr>
                          <m:t>αβγδ</m:t>
                        </m:r>
                      </m:sub>
                    </m:sSub>
                  </m:oMath>
                </a14:m>
                <a:r>
                  <a:rPr lang="en-US" altLang="zh-TW" sz="1200" dirty="0" smtClean="0">
                    <a:latin typeface="Cambria Math" pitchFamily="18" charset="0"/>
                    <a:ea typeface="Cambria Math" pitchFamily="18" charset="0"/>
                  </a:rPr>
                  <a:t>. </a:t>
                </a:r>
              </a:p>
              <a:p>
                <a:pPr algn="ctr"/>
                <a:r>
                  <a:rPr lang="en-US" altLang="zh-TW" sz="1200" dirty="0" smtClean="0">
                    <a:latin typeface="Cambria Math" pitchFamily="18" charset="0"/>
                    <a:ea typeface="Cambria Math" pitchFamily="18" charset="0"/>
                  </a:rPr>
                  <a:t>2.</a:t>
                </a:r>
                <a:r>
                  <a:rPr lang="zh-TW" altLang="en-US" sz="1200" dirty="0"/>
                  <a:t> </a:t>
                </a:r>
                <a14:m>
                  <m:oMath xmlns:m="http://schemas.openxmlformats.org/officeDocument/2006/math">
                    <m:sSup>
                      <m:sSupPr>
                        <m:ctrlPr>
                          <a:rPr lang="zh-TW" altLang="en-US" sz="1200" i="1">
                            <a:latin typeface="Cambria Math"/>
                          </a:rPr>
                        </m:ctrlPr>
                      </m:sSupPr>
                      <m:e>
                        <m:r>
                          <a:rPr lang="zh-TW" altLang="en-US" sz="1200" i="1">
                            <a:latin typeface="Cambria Math"/>
                          </a:rPr>
                          <m:t>𝐺</m:t>
                        </m:r>
                      </m:e>
                      <m:sup>
                        <m:r>
                          <m:rPr>
                            <m:sty m:val="p"/>
                          </m:rPr>
                          <a:rPr lang="zh-TW" altLang="en-US" sz="1200">
                            <a:latin typeface="Cambria Math"/>
                          </a:rPr>
                          <m:t>αβ</m:t>
                        </m:r>
                      </m:sup>
                    </m:sSup>
                    <m:r>
                      <a:rPr lang="zh-TW" altLang="en-US" sz="1200" i="1">
                        <a:latin typeface="Cambria Math"/>
                      </a:rPr>
                      <m:t> </m:t>
                    </m:r>
                  </m:oMath>
                </a14:m>
                <a:r>
                  <a:rPr lang="en-US" altLang="zh-TW" sz="1200" dirty="0" smtClean="0">
                    <a:latin typeface="Cambria Math" pitchFamily="18" charset="0"/>
                    <a:ea typeface="Cambria Math" pitchFamily="18" charset="0"/>
                  </a:rPr>
                  <a:t>must satisfy </a:t>
                </a:r>
                <a14:m>
                  <m:oMath xmlns:m="http://schemas.openxmlformats.org/officeDocument/2006/math">
                    <m:r>
                      <a:rPr lang="zh-TW" altLang="en-US" sz="1200">
                        <a:latin typeface="Cambria Math"/>
                      </a:rPr>
                      <m:t>𝛻</m:t>
                    </m:r>
                    <m:r>
                      <a:rPr lang="zh-TW" altLang="en-US" sz="1200">
                        <a:latin typeface="Cambria Math"/>
                      </a:rPr>
                      <m:t>·</m:t>
                    </m:r>
                    <m:groupChr>
                      <m:groupChrPr>
                        <m:chr m:val="↔"/>
                        <m:pos m:val="top"/>
                        <m:vertJc m:val="bot"/>
                        <m:ctrlPr>
                          <a:rPr lang="zh-TW" altLang="en-US" sz="1200" i="1">
                            <a:latin typeface="Cambria Math"/>
                          </a:rPr>
                        </m:ctrlPr>
                      </m:groupChrPr>
                      <m:e>
                        <m:r>
                          <a:rPr lang="en-US" altLang="zh-TW" sz="1200" i="1">
                            <a:latin typeface="Cambria Math"/>
                          </a:rPr>
                          <m:t>𝐺</m:t>
                        </m:r>
                      </m:e>
                    </m:groupChr>
                    <m:r>
                      <a:rPr lang="zh-TW" altLang="en-US" sz="1200">
                        <a:latin typeface="Cambria Math"/>
                      </a:rPr>
                      <m:t>=0</m:t>
                    </m:r>
                    <m:r>
                      <a:rPr lang="en-US" altLang="zh-TW" sz="1200">
                        <a:latin typeface="Cambria Math"/>
                      </a:rPr>
                      <m:t>.</m:t>
                    </m:r>
                  </m:oMath>
                </a14:m>
                <a:endParaRPr lang="en-US" altLang="zh-TW" sz="1200" dirty="0" smtClean="0">
                  <a:latin typeface="Cambria Math" pitchFamily="18" charset="0"/>
                  <a:ea typeface="Cambria Math" pitchFamily="18" charset="0"/>
                </a:endParaRPr>
              </a:p>
              <a:p>
                <a:pPr algn="ctr"/>
                <a:r>
                  <a:rPr lang="en-US" altLang="zh-TW" sz="1200" dirty="0" smtClean="0">
                    <a:latin typeface="Cambria Math" pitchFamily="18" charset="0"/>
                    <a:ea typeface="Cambria Math" pitchFamily="18" charset="0"/>
                  </a:rPr>
                  <a:t>3. Find the proportionality constant K in </a:t>
                </a:r>
                <a14:m>
                  <m:oMath xmlns:m="http://schemas.openxmlformats.org/officeDocument/2006/math">
                    <m:sSup>
                      <m:sSupPr>
                        <m:ctrlPr>
                          <a:rPr lang="zh-TW" altLang="en-US" sz="1200" i="1">
                            <a:latin typeface="Cambria Math"/>
                          </a:rPr>
                        </m:ctrlPr>
                      </m:sSupPr>
                      <m:e>
                        <m:r>
                          <a:rPr lang="zh-TW" altLang="en-US" sz="1200" i="1">
                            <a:latin typeface="Cambria Math"/>
                          </a:rPr>
                          <m:t>𝐺</m:t>
                        </m:r>
                      </m:e>
                      <m:sup>
                        <m:r>
                          <m:rPr>
                            <m:sty m:val="p"/>
                          </m:rPr>
                          <a:rPr lang="zh-TW" altLang="en-US" sz="1200">
                            <a:latin typeface="Cambria Math"/>
                          </a:rPr>
                          <m:t>αβ</m:t>
                        </m:r>
                      </m:sup>
                    </m:sSup>
                    <m:r>
                      <a:rPr lang="zh-TW" altLang="en-US" sz="1200">
                        <a:latin typeface="Cambria Math"/>
                      </a:rPr>
                      <m:t>=</m:t>
                    </m:r>
                    <m:r>
                      <a:rPr lang="zh-TW" altLang="en-US" sz="1200" i="1">
                        <a:latin typeface="Cambria Math"/>
                      </a:rPr>
                      <m:t>𝐾</m:t>
                    </m:r>
                    <m:r>
                      <a:rPr lang="zh-TW" altLang="en-US" sz="1200">
                        <a:latin typeface="Cambria Math"/>
                      </a:rPr>
                      <m:t>⁢</m:t>
                    </m:r>
                    <m:r>
                      <a:rPr lang="zh-TW" altLang="en-US" sz="1200" i="1">
                        <a:latin typeface="Cambria Math"/>
                      </a:rPr>
                      <m:t>𝐺</m:t>
                    </m:r>
                    <m:r>
                      <a:rPr lang="zh-TW" altLang="en-US" sz="1200">
                        <a:latin typeface="Cambria Math"/>
                      </a:rPr>
                      <m:t>⁢</m:t>
                    </m:r>
                    <m:sSup>
                      <m:sSupPr>
                        <m:ctrlPr>
                          <a:rPr lang="zh-TW" altLang="en-US" sz="1200" i="1">
                            <a:latin typeface="Cambria Math"/>
                          </a:rPr>
                        </m:ctrlPr>
                      </m:sSupPr>
                      <m:e>
                        <m:r>
                          <a:rPr lang="zh-TW" altLang="en-US" sz="1200" i="1">
                            <a:latin typeface="Cambria Math"/>
                          </a:rPr>
                          <m:t>𝑇</m:t>
                        </m:r>
                      </m:e>
                      <m:sup>
                        <m:r>
                          <m:rPr>
                            <m:sty m:val="p"/>
                          </m:rPr>
                          <a:rPr lang="zh-TW" altLang="en-US" sz="1200">
                            <a:latin typeface="Cambria Math"/>
                          </a:rPr>
                          <m:t>αβ</m:t>
                        </m:r>
                      </m:sup>
                    </m:sSup>
                  </m:oMath>
                </a14:m>
                <a:r>
                  <a:rPr lang="en-US" altLang="zh-TW" sz="1200" dirty="0" smtClean="0">
                    <a:latin typeface="Cambria Math" pitchFamily="18" charset="0"/>
                    <a:ea typeface="Cambria Math" pitchFamily="18" charset="0"/>
                  </a:rPr>
                  <a:t>.</a:t>
                </a:r>
              </a:p>
              <a:p>
                <a:pPr algn="ctr"/>
                <a:r>
                  <a:rPr lang="en-US" altLang="zh-TW" sz="1200" dirty="0" smtClean="0">
                    <a:latin typeface="Cambria Math" pitchFamily="18" charset="0"/>
                    <a:ea typeface="Cambria Math" pitchFamily="18" charset="0"/>
                  </a:rPr>
                  <a:t>4. </a:t>
                </a:r>
                <a14:m>
                  <m:oMath xmlns:m="http://schemas.openxmlformats.org/officeDocument/2006/math">
                    <m:sSup>
                      <m:sSupPr>
                        <m:ctrlPr>
                          <a:rPr lang="zh-TW" altLang="en-US" sz="1200" i="1">
                            <a:latin typeface="Cambria Math"/>
                          </a:rPr>
                        </m:ctrlPr>
                      </m:sSupPr>
                      <m:e>
                        <m:r>
                          <a:rPr lang="zh-TW" altLang="en-US" sz="1200" i="1">
                            <a:latin typeface="Cambria Math"/>
                          </a:rPr>
                          <m:t>𝐺</m:t>
                        </m:r>
                      </m:e>
                      <m:sup>
                        <m:r>
                          <m:rPr>
                            <m:sty m:val="p"/>
                          </m:rPr>
                          <a:rPr lang="zh-TW" altLang="en-US" sz="1200">
                            <a:latin typeface="Cambria Math"/>
                          </a:rPr>
                          <m:t>αβ</m:t>
                        </m:r>
                      </m:sup>
                    </m:sSup>
                    <m:r>
                      <a:rPr lang="zh-TW" altLang="en-US" sz="1200">
                        <a:latin typeface="Cambria Math"/>
                      </a:rPr>
                      <m:t>=</m:t>
                    </m:r>
                    <m:r>
                      <a:rPr lang="zh-TW" altLang="en-US" sz="1200" i="1">
                        <a:latin typeface="Cambria Math"/>
                      </a:rPr>
                      <m:t>𝐾</m:t>
                    </m:r>
                    <m:r>
                      <a:rPr lang="zh-TW" altLang="en-US" sz="1200">
                        <a:latin typeface="Cambria Math"/>
                      </a:rPr>
                      <m:t>⁢</m:t>
                    </m:r>
                    <m:r>
                      <a:rPr lang="zh-TW" altLang="en-US" sz="1200" i="1">
                        <a:latin typeface="Cambria Math"/>
                      </a:rPr>
                      <m:t>𝐺</m:t>
                    </m:r>
                    <m:r>
                      <a:rPr lang="zh-TW" altLang="en-US" sz="1200">
                        <a:latin typeface="Cambria Math"/>
                      </a:rPr>
                      <m:t>⁢</m:t>
                    </m:r>
                    <m:sSup>
                      <m:sSupPr>
                        <m:ctrlPr>
                          <a:rPr lang="zh-TW" altLang="en-US" sz="1200" i="1">
                            <a:latin typeface="Cambria Math"/>
                          </a:rPr>
                        </m:ctrlPr>
                      </m:sSupPr>
                      <m:e>
                        <m:r>
                          <a:rPr lang="zh-TW" altLang="en-US" sz="1200" i="1">
                            <a:latin typeface="Cambria Math"/>
                          </a:rPr>
                          <m:t>𝑇</m:t>
                        </m:r>
                      </m:e>
                      <m:sup>
                        <m:r>
                          <m:rPr>
                            <m:sty m:val="p"/>
                          </m:rPr>
                          <a:rPr lang="zh-TW" altLang="en-US" sz="1200">
                            <a:latin typeface="Cambria Math"/>
                          </a:rPr>
                          <m:t>αβ</m:t>
                        </m:r>
                      </m:sup>
                    </m:sSup>
                  </m:oMath>
                </a14:m>
                <a:r>
                  <a:rPr lang="zh-TW" altLang="en-US" sz="1200" dirty="0" smtClean="0">
                    <a:latin typeface="Cambria Math" pitchFamily="18" charset="0"/>
                    <a:ea typeface="Cambria Math" pitchFamily="18" charset="0"/>
                  </a:rPr>
                  <a:t> </a:t>
                </a:r>
                <a:r>
                  <a:rPr lang="en-US" altLang="zh-TW" sz="1200" dirty="0" smtClean="0">
                    <a:latin typeface="Cambria Math" pitchFamily="18" charset="0"/>
                    <a:ea typeface="Cambria Math" pitchFamily="18" charset="0"/>
                  </a:rPr>
                  <a:t>must reduce to </a:t>
                </a:r>
                <a14:m>
                  <m:oMath xmlns:m="http://schemas.openxmlformats.org/officeDocument/2006/math">
                    <m:sSup>
                      <m:sSupPr>
                        <m:ctrlPr>
                          <a:rPr lang="zh-TW" altLang="en-US" sz="1200" i="1">
                            <a:latin typeface="Cambria Math"/>
                          </a:rPr>
                        </m:ctrlPr>
                      </m:sSupPr>
                      <m:e>
                        <m:r>
                          <a:rPr lang="zh-TW" altLang="en-US" sz="1200">
                            <a:latin typeface="Cambria Math" panose="02040503050406030204" pitchFamily="18" charset="0"/>
                          </a:rPr>
                          <m:t>𝛻</m:t>
                        </m:r>
                      </m:e>
                      <m:sup>
                        <m:r>
                          <a:rPr lang="zh-TW" altLang="en-US" sz="1200">
                            <a:latin typeface="Cambria Math" panose="02040503050406030204" pitchFamily="18" charset="0"/>
                          </a:rPr>
                          <m:t>2</m:t>
                        </m:r>
                      </m:sup>
                    </m:sSup>
                    <m:r>
                      <a:rPr lang="zh-TW" altLang="en-US" sz="1200" i="1">
                        <a:latin typeface="Cambria Math" panose="02040503050406030204" pitchFamily="18" charset="0"/>
                      </a:rPr>
                      <m:t>𝜙</m:t>
                    </m:r>
                    <m:r>
                      <a:rPr lang="zh-TW" altLang="en-US" sz="1200">
                        <a:latin typeface="Cambria Math" panose="02040503050406030204" pitchFamily="18" charset="0"/>
                      </a:rPr>
                      <m:t>=4⁢</m:t>
                    </m:r>
                    <m:r>
                      <a:rPr lang="zh-TW" altLang="en-US" sz="1200" i="1">
                        <a:latin typeface="Cambria Math" panose="02040503050406030204" pitchFamily="18" charset="0"/>
                      </a:rPr>
                      <m:t>𝜋</m:t>
                    </m:r>
                    <m:r>
                      <a:rPr lang="zh-TW" altLang="en-US" sz="1200">
                        <a:latin typeface="Cambria Math" panose="02040503050406030204" pitchFamily="18" charset="0"/>
                      </a:rPr>
                      <m:t>⁢</m:t>
                    </m:r>
                    <m:r>
                      <a:rPr lang="zh-TW" altLang="en-US" sz="1200" i="1">
                        <a:latin typeface="Cambria Math" panose="02040503050406030204" pitchFamily="18" charset="0"/>
                      </a:rPr>
                      <m:t>𝐺</m:t>
                    </m:r>
                    <m:r>
                      <a:rPr lang="zh-TW" altLang="en-US" sz="1200">
                        <a:latin typeface="Cambria Math" panose="02040503050406030204" pitchFamily="18" charset="0"/>
                      </a:rPr>
                      <m:t>⁢</m:t>
                    </m:r>
                    <m:r>
                      <a:rPr lang="zh-TW" altLang="en-US" sz="1200" i="1">
                        <a:latin typeface="Cambria Math" panose="02040503050406030204" pitchFamily="18" charset="0"/>
                      </a:rPr>
                      <m:t>𝜌</m:t>
                    </m:r>
                  </m:oMath>
                </a14:m>
                <a:r>
                  <a:rPr lang="zh-TW" altLang="en-US" sz="1200" dirty="0" smtClean="0">
                    <a:latin typeface="Cambria Math" pitchFamily="18" charset="0"/>
                    <a:ea typeface="Cambria Math" pitchFamily="18" charset="0"/>
                  </a:rPr>
                  <a:t> </a:t>
                </a:r>
                <a:r>
                  <a:rPr lang="en-US" altLang="zh-TW" sz="1200" dirty="0" smtClean="0">
                    <a:latin typeface="Cambria Math" pitchFamily="18" charset="0"/>
                    <a:ea typeface="Cambria Math" pitchFamily="18" charset="0"/>
                  </a:rPr>
                  <a:t>in limiting cases.</a:t>
                </a:r>
                <a:endParaRPr lang="zh-TW" altLang="en-US" sz="1200" dirty="0" smtClean="0">
                  <a:latin typeface="Cambria Math" pitchFamily="18" charset="0"/>
                  <a:ea typeface="Cambria Math"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65438" y="925338"/>
                <a:ext cx="8349048" cy="913070"/>
              </a:xfrm>
              <a:prstGeom prst="rect">
                <a:avLst/>
              </a:prstGeom>
              <a:blipFill rotWithShape="1">
                <a:blip r:embed="rId4"/>
                <a:stretch>
                  <a:fillRect b="-466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4923925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altLang="zh-TW" sz="2800" dirty="0" smtClean="0"/>
              <a:t>Making a 2</a:t>
            </a:r>
            <a:r>
              <a:rPr lang="en-US" altLang="zh-TW" sz="2800" baseline="30000" dirty="0" smtClean="0"/>
              <a:t>nd</a:t>
            </a:r>
            <a:r>
              <a:rPr lang="en-US" altLang="zh-TW" sz="2800" dirty="0" smtClean="0"/>
              <a:t> rank tensor that is divergence-free </a:t>
            </a:r>
            <a:endParaRPr lang="zh-TW" altLang="en-US" sz="2800" dirty="0"/>
          </a:p>
        </p:txBody>
      </p:sp>
      <mc:AlternateContent xmlns:mc="http://schemas.openxmlformats.org/markup-compatibility/2006" xmlns:a14="http://schemas.microsoft.com/office/drawing/2010/main">
        <mc:Choice Requires="a14">
          <p:sp>
            <p:nvSpPr>
              <p:cNvPr id="3" name="TextBox 2"/>
              <p:cNvSpPr txBox="1"/>
              <p:nvPr/>
            </p:nvSpPr>
            <p:spPr>
              <a:xfrm>
                <a:off x="465438" y="925338"/>
                <a:ext cx="8349048" cy="913070"/>
              </a:xfrm>
              <a:prstGeom prst="rect">
                <a:avLst/>
              </a:prstGeom>
              <a:noFill/>
            </p:spPr>
            <p:txBody>
              <a:bodyPr wrap="square" rtlCol="0">
                <a:spAutoFit/>
              </a:bodyPr>
              <a:lstStyle/>
              <a:p>
                <a:pPr algn="ctr"/>
                <a:r>
                  <a:rPr lang="en-US" altLang="zh-TW" sz="1200" strike="sngStrike" dirty="0" smtClean="0">
                    <a:latin typeface="Cambria Math" pitchFamily="18" charset="0"/>
                    <a:ea typeface="Cambria Math" pitchFamily="18" charset="0"/>
                  </a:rPr>
                  <a:t>1. Find </a:t>
                </a:r>
                <a14:m>
                  <m:oMath xmlns:m="http://schemas.openxmlformats.org/officeDocument/2006/math">
                    <m:sSup>
                      <m:sSupPr>
                        <m:ctrlPr>
                          <a:rPr lang="zh-TW" altLang="en-US" sz="1200" i="1" strike="sngStrike">
                            <a:latin typeface="Cambria Math"/>
                          </a:rPr>
                        </m:ctrlPr>
                      </m:sSupPr>
                      <m:e>
                        <m:r>
                          <a:rPr lang="zh-TW" altLang="en-US" sz="1200" i="1" strike="sngStrike">
                            <a:latin typeface="Cambria Math"/>
                          </a:rPr>
                          <m:t>𝐺</m:t>
                        </m:r>
                      </m:e>
                      <m:sup>
                        <m:r>
                          <m:rPr>
                            <m:sty m:val="p"/>
                          </m:rPr>
                          <a:rPr lang="zh-TW" altLang="en-US" sz="1200" strike="sngStrike">
                            <a:latin typeface="Cambria Math"/>
                          </a:rPr>
                          <m:t>αβ</m:t>
                        </m:r>
                      </m:sup>
                    </m:sSup>
                  </m:oMath>
                </a14:m>
                <a:r>
                  <a:rPr lang="en-US" altLang="zh-TW" sz="1200" strike="sngStrike" dirty="0" smtClean="0">
                    <a:latin typeface="Cambria Math" pitchFamily="18" charset="0"/>
                    <a:ea typeface="Cambria Math" pitchFamily="18" charset="0"/>
                  </a:rPr>
                  <a:t> from the Riemann Tensor </a:t>
                </a:r>
                <a14:m>
                  <m:oMath xmlns:m="http://schemas.openxmlformats.org/officeDocument/2006/math">
                    <m:sSub>
                      <m:sSubPr>
                        <m:ctrlPr>
                          <a:rPr lang="zh-TW" altLang="en-US" sz="1200" i="1" strike="sngStrike">
                            <a:latin typeface="Cambria Math"/>
                          </a:rPr>
                        </m:ctrlPr>
                      </m:sSubPr>
                      <m:e>
                        <m:r>
                          <a:rPr lang="zh-TW" altLang="en-US" sz="1200" i="1" strike="sngStrike">
                            <a:latin typeface="Cambria Math"/>
                          </a:rPr>
                          <m:t>𝑅</m:t>
                        </m:r>
                      </m:e>
                      <m:sub>
                        <m:r>
                          <m:rPr>
                            <m:sty m:val="p"/>
                          </m:rPr>
                          <a:rPr lang="zh-TW" altLang="en-US" sz="1200" strike="sngStrike">
                            <a:latin typeface="Cambria Math"/>
                          </a:rPr>
                          <m:t>αβγδ</m:t>
                        </m:r>
                      </m:sub>
                    </m:sSub>
                  </m:oMath>
                </a14:m>
                <a:r>
                  <a:rPr lang="en-US" altLang="zh-TW" sz="1200" strike="sngStrike" dirty="0" smtClean="0">
                    <a:latin typeface="Cambria Math" pitchFamily="18" charset="0"/>
                    <a:ea typeface="Cambria Math" pitchFamily="18" charset="0"/>
                  </a:rPr>
                  <a:t>. </a:t>
                </a:r>
              </a:p>
              <a:p>
                <a:pPr algn="ctr"/>
                <a:r>
                  <a:rPr lang="en-US" altLang="zh-TW" sz="1200" strike="sngStrike" dirty="0" smtClean="0">
                    <a:latin typeface="Cambria Math" pitchFamily="18" charset="0"/>
                    <a:ea typeface="Cambria Math" pitchFamily="18" charset="0"/>
                  </a:rPr>
                  <a:t>2.</a:t>
                </a:r>
                <a:r>
                  <a:rPr lang="zh-TW" altLang="en-US" sz="1200" strike="sngStrike" dirty="0"/>
                  <a:t> </a:t>
                </a:r>
                <a14:m>
                  <m:oMath xmlns:m="http://schemas.openxmlformats.org/officeDocument/2006/math">
                    <m:sSup>
                      <m:sSupPr>
                        <m:ctrlPr>
                          <a:rPr lang="zh-TW" altLang="en-US" sz="1200" i="1" strike="sngStrike">
                            <a:latin typeface="Cambria Math"/>
                          </a:rPr>
                        </m:ctrlPr>
                      </m:sSupPr>
                      <m:e>
                        <m:r>
                          <a:rPr lang="zh-TW" altLang="en-US" sz="1200" i="1" strike="sngStrike">
                            <a:latin typeface="Cambria Math"/>
                          </a:rPr>
                          <m:t>𝐺</m:t>
                        </m:r>
                      </m:e>
                      <m:sup>
                        <m:r>
                          <m:rPr>
                            <m:sty m:val="p"/>
                          </m:rPr>
                          <a:rPr lang="zh-TW" altLang="en-US" sz="1200" strike="sngStrike">
                            <a:latin typeface="Cambria Math"/>
                          </a:rPr>
                          <m:t>αβ</m:t>
                        </m:r>
                      </m:sup>
                    </m:sSup>
                    <m:r>
                      <a:rPr lang="zh-TW" altLang="en-US" sz="1200" i="1" strike="sngStrike">
                        <a:latin typeface="Cambria Math"/>
                      </a:rPr>
                      <m:t> </m:t>
                    </m:r>
                  </m:oMath>
                </a14:m>
                <a:r>
                  <a:rPr lang="en-US" altLang="zh-TW" sz="1200" strike="sngStrike" dirty="0" smtClean="0">
                    <a:latin typeface="Cambria Math" pitchFamily="18" charset="0"/>
                    <a:ea typeface="Cambria Math" pitchFamily="18" charset="0"/>
                  </a:rPr>
                  <a:t>must satisfy </a:t>
                </a:r>
                <a14:m>
                  <m:oMath xmlns:m="http://schemas.openxmlformats.org/officeDocument/2006/math">
                    <m:r>
                      <a:rPr lang="zh-TW" altLang="en-US" sz="1200" strike="sngStrike">
                        <a:latin typeface="Cambria Math"/>
                      </a:rPr>
                      <m:t>𝛻</m:t>
                    </m:r>
                    <m:r>
                      <a:rPr lang="zh-TW" altLang="en-US" sz="1200" strike="sngStrike">
                        <a:latin typeface="Cambria Math"/>
                      </a:rPr>
                      <m:t>·</m:t>
                    </m:r>
                    <m:groupChr>
                      <m:groupChrPr>
                        <m:chr m:val="↔"/>
                        <m:pos m:val="top"/>
                        <m:vertJc m:val="bot"/>
                        <m:ctrlPr>
                          <a:rPr lang="zh-TW" altLang="en-US" sz="1200" i="1" strike="sngStrike">
                            <a:latin typeface="Cambria Math"/>
                          </a:rPr>
                        </m:ctrlPr>
                      </m:groupChrPr>
                      <m:e>
                        <m:r>
                          <a:rPr lang="en-US" altLang="zh-TW" sz="1200" i="1" strike="sngStrike">
                            <a:latin typeface="Cambria Math"/>
                          </a:rPr>
                          <m:t>𝐺</m:t>
                        </m:r>
                      </m:e>
                    </m:groupChr>
                    <m:r>
                      <a:rPr lang="zh-TW" altLang="en-US" sz="1200" strike="sngStrike">
                        <a:latin typeface="Cambria Math"/>
                      </a:rPr>
                      <m:t>=0</m:t>
                    </m:r>
                    <m:r>
                      <a:rPr lang="en-US" altLang="zh-TW" sz="1200" strike="sngStrike">
                        <a:latin typeface="Cambria Math"/>
                      </a:rPr>
                      <m:t>.</m:t>
                    </m:r>
                  </m:oMath>
                </a14:m>
                <a:endParaRPr lang="en-US" altLang="zh-TW" sz="1200" strike="sngStrike" dirty="0" smtClean="0">
                  <a:latin typeface="Cambria Math" pitchFamily="18" charset="0"/>
                  <a:ea typeface="Cambria Math" pitchFamily="18" charset="0"/>
                </a:endParaRPr>
              </a:p>
              <a:p>
                <a:pPr algn="ctr"/>
                <a:r>
                  <a:rPr lang="en-US" altLang="zh-TW" sz="1200" dirty="0" smtClean="0">
                    <a:latin typeface="Cambria Math" pitchFamily="18" charset="0"/>
                    <a:ea typeface="Cambria Math" pitchFamily="18" charset="0"/>
                  </a:rPr>
                  <a:t>3. Find the proportionality constant K in </a:t>
                </a:r>
                <a14:m>
                  <m:oMath xmlns:m="http://schemas.openxmlformats.org/officeDocument/2006/math">
                    <m:sSup>
                      <m:sSupPr>
                        <m:ctrlPr>
                          <a:rPr lang="zh-TW" altLang="en-US" sz="1200" i="1">
                            <a:latin typeface="Cambria Math"/>
                          </a:rPr>
                        </m:ctrlPr>
                      </m:sSupPr>
                      <m:e>
                        <m:r>
                          <a:rPr lang="zh-TW" altLang="en-US" sz="1200" i="1">
                            <a:latin typeface="Cambria Math"/>
                          </a:rPr>
                          <m:t>𝐺</m:t>
                        </m:r>
                      </m:e>
                      <m:sup>
                        <m:r>
                          <m:rPr>
                            <m:sty m:val="p"/>
                          </m:rPr>
                          <a:rPr lang="zh-TW" altLang="en-US" sz="1200">
                            <a:latin typeface="Cambria Math"/>
                          </a:rPr>
                          <m:t>αβ</m:t>
                        </m:r>
                      </m:sup>
                    </m:sSup>
                    <m:r>
                      <a:rPr lang="zh-TW" altLang="en-US" sz="1200">
                        <a:latin typeface="Cambria Math"/>
                      </a:rPr>
                      <m:t>=</m:t>
                    </m:r>
                    <m:r>
                      <a:rPr lang="zh-TW" altLang="en-US" sz="1200" i="1">
                        <a:latin typeface="Cambria Math"/>
                      </a:rPr>
                      <m:t>𝐾</m:t>
                    </m:r>
                    <m:r>
                      <a:rPr lang="zh-TW" altLang="en-US" sz="1200">
                        <a:latin typeface="Cambria Math"/>
                      </a:rPr>
                      <m:t>⁢</m:t>
                    </m:r>
                    <m:r>
                      <a:rPr lang="zh-TW" altLang="en-US" sz="1200" i="1">
                        <a:latin typeface="Cambria Math"/>
                      </a:rPr>
                      <m:t>𝐺</m:t>
                    </m:r>
                    <m:r>
                      <a:rPr lang="zh-TW" altLang="en-US" sz="1200">
                        <a:latin typeface="Cambria Math"/>
                      </a:rPr>
                      <m:t>⁢</m:t>
                    </m:r>
                    <m:sSup>
                      <m:sSupPr>
                        <m:ctrlPr>
                          <a:rPr lang="zh-TW" altLang="en-US" sz="1200" i="1">
                            <a:latin typeface="Cambria Math"/>
                          </a:rPr>
                        </m:ctrlPr>
                      </m:sSupPr>
                      <m:e>
                        <m:r>
                          <a:rPr lang="zh-TW" altLang="en-US" sz="1200" i="1">
                            <a:latin typeface="Cambria Math"/>
                          </a:rPr>
                          <m:t>𝑇</m:t>
                        </m:r>
                      </m:e>
                      <m:sup>
                        <m:r>
                          <m:rPr>
                            <m:sty m:val="p"/>
                          </m:rPr>
                          <a:rPr lang="zh-TW" altLang="en-US" sz="1200">
                            <a:latin typeface="Cambria Math"/>
                          </a:rPr>
                          <m:t>αβ</m:t>
                        </m:r>
                      </m:sup>
                    </m:sSup>
                  </m:oMath>
                </a14:m>
                <a:r>
                  <a:rPr lang="en-US" altLang="zh-TW" sz="1200" dirty="0" smtClean="0">
                    <a:latin typeface="Cambria Math" pitchFamily="18" charset="0"/>
                    <a:ea typeface="Cambria Math" pitchFamily="18" charset="0"/>
                  </a:rPr>
                  <a:t>.</a:t>
                </a:r>
              </a:p>
              <a:p>
                <a:pPr algn="ctr"/>
                <a:r>
                  <a:rPr lang="en-US" altLang="zh-TW" sz="1200" dirty="0" smtClean="0">
                    <a:latin typeface="Cambria Math" pitchFamily="18" charset="0"/>
                    <a:ea typeface="Cambria Math" pitchFamily="18" charset="0"/>
                  </a:rPr>
                  <a:t>4. </a:t>
                </a:r>
                <a14:m>
                  <m:oMath xmlns:m="http://schemas.openxmlformats.org/officeDocument/2006/math">
                    <m:sSup>
                      <m:sSupPr>
                        <m:ctrlPr>
                          <a:rPr lang="zh-TW" altLang="en-US" sz="1200" i="1">
                            <a:latin typeface="Cambria Math"/>
                          </a:rPr>
                        </m:ctrlPr>
                      </m:sSupPr>
                      <m:e>
                        <m:r>
                          <a:rPr lang="zh-TW" altLang="en-US" sz="1200" i="1">
                            <a:latin typeface="Cambria Math"/>
                          </a:rPr>
                          <m:t>𝐺</m:t>
                        </m:r>
                      </m:e>
                      <m:sup>
                        <m:r>
                          <m:rPr>
                            <m:sty m:val="p"/>
                          </m:rPr>
                          <a:rPr lang="zh-TW" altLang="en-US" sz="1200">
                            <a:latin typeface="Cambria Math"/>
                          </a:rPr>
                          <m:t>αβ</m:t>
                        </m:r>
                      </m:sup>
                    </m:sSup>
                    <m:r>
                      <a:rPr lang="zh-TW" altLang="en-US" sz="1200">
                        <a:latin typeface="Cambria Math"/>
                      </a:rPr>
                      <m:t>=</m:t>
                    </m:r>
                    <m:r>
                      <a:rPr lang="zh-TW" altLang="en-US" sz="1200" i="1">
                        <a:latin typeface="Cambria Math"/>
                      </a:rPr>
                      <m:t>𝐾</m:t>
                    </m:r>
                    <m:r>
                      <a:rPr lang="zh-TW" altLang="en-US" sz="1200">
                        <a:latin typeface="Cambria Math"/>
                      </a:rPr>
                      <m:t>⁢</m:t>
                    </m:r>
                    <m:r>
                      <a:rPr lang="zh-TW" altLang="en-US" sz="1200" i="1">
                        <a:latin typeface="Cambria Math"/>
                      </a:rPr>
                      <m:t>𝐺</m:t>
                    </m:r>
                    <m:r>
                      <a:rPr lang="zh-TW" altLang="en-US" sz="1200">
                        <a:latin typeface="Cambria Math"/>
                      </a:rPr>
                      <m:t>⁢</m:t>
                    </m:r>
                    <m:sSup>
                      <m:sSupPr>
                        <m:ctrlPr>
                          <a:rPr lang="zh-TW" altLang="en-US" sz="1200" i="1">
                            <a:latin typeface="Cambria Math"/>
                          </a:rPr>
                        </m:ctrlPr>
                      </m:sSupPr>
                      <m:e>
                        <m:r>
                          <a:rPr lang="zh-TW" altLang="en-US" sz="1200" i="1">
                            <a:latin typeface="Cambria Math"/>
                          </a:rPr>
                          <m:t>𝑇</m:t>
                        </m:r>
                      </m:e>
                      <m:sup>
                        <m:r>
                          <m:rPr>
                            <m:sty m:val="p"/>
                          </m:rPr>
                          <a:rPr lang="zh-TW" altLang="en-US" sz="1200">
                            <a:latin typeface="Cambria Math"/>
                          </a:rPr>
                          <m:t>αβ</m:t>
                        </m:r>
                      </m:sup>
                    </m:sSup>
                  </m:oMath>
                </a14:m>
                <a:r>
                  <a:rPr lang="zh-TW" altLang="en-US" sz="1200" dirty="0" smtClean="0">
                    <a:latin typeface="Cambria Math" pitchFamily="18" charset="0"/>
                    <a:ea typeface="Cambria Math" pitchFamily="18" charset="0"/>
                  </a:rPr>
                  <a:t> </a:t>
                </a:r>
                <a:r>
                  <a:rPr lang="en-US" altLang="zh-TW" sz="1200" dirty="0" smtClean="0">
                    <a:latin typeface="Cambria Math" pitchFamily="18" charset="0"/>
                    <a:ea typeface="Cambria Math" pitchFamily="18" charset="0"/>
                  </a:rPr>
                  <a:t>must reduce to </a:t>
                </a:r>
                <a14:m>
                  <m:oMath xmlns:m="http://schemas.openxmlformats.org/officeDocument/2006/math">
                    <m:sSup>
                      <m:sSupPr>
                        <m:ctrlPr>
                          <a:rPr lang="zh-TW" altLang="en-US" sz="1200" i="1">
                            <a:latin typeface="Cambria Math"/>
                          </a:rPr>
                        </m:ctrlPr>
                      </m:sSupPr>
                      <m:e>
                        <m:r>
                          <a:rPr lang="zh-TW" altLang="en-US" sz="1200">
                            <a:latin typeface="Cambria Math" panose="02040503050406030204" pitchFamily="18" charset="0"/>
                          </a:rPr>
                          <m:t>𝛻</m:t>
                        </m:r>
                      </m:e>
                      <m:sup>
                        <m:r>
                          <a:rPr lang="zh-TW" altLang="en-US" sz="1200">
                            <a:latin typeface="Cambria Math" panose="02040503050406030204" pitchFamily="18" charset="0"/>
                          </a:rPr>
                          <m:t>2</m:t>
                        </m:r>
                      </m:sup>
                    </m:sSup>
                    <m:r>
                      <a:rPr lang="zh-TW" altLang="en-US" sz="1200" i="1">
                        <a:latin typeface="Cambria Math" panose="02040503050406030204" pitchFamily="18" charset="0"/>
                      </a:rPr>
                      <m:t>𝜙</m:t>
                    </m:r>
                    <m:r>
                      <a:rPr lang="zh-TW" altLang="en-US" sz="1200">
                        <a:latin typeface="Cambria Math" panose="02040503050406030204" pitchFamily="18" charset="0"/>
                      </a:rPr>
                      <m:t>=4⁢</m:t>
                    </m:r>
                    <m:r>
                      <a:rPr lang="zh-TW" altLang="en-US" sz="1200" i="1">
                        <a:latin typeface="Cambria Math" panose="02040503050406030204" pitchFamily="18" charset="0"/>
                      </a:rPr>
                      <m:t>𝜋</m:t>
                    </m:r>
                    <m:r>
                      <a:rPr lang="zh-TW" altLang="en-US" sz="1200">
                        <a:latin typeface="Cambria Math" panose="02040503050406030204" pitchFamily="18" charset="0"/>
                      </a:rPr>
                      <m:t>⁢</m:t>
                    </m:r>
                    <m:r>
                      <a:rPr lang="zh-TW" altLang="en-US" sz="1200" i="1">
                        <a:latin typeface="Cambria Math" panose="02040503050406030204" pitchFamily="18" charset="0"/>
                      </a:rPr>
                      <m:t>𝐺</m:t>
                    </m:r>
                    <m:r>
                      <a:rPr lang="zh-TW" altLang="en-US" sz="1200">
                        <a:latin typeface="Cambria Math" panose="02040503050406030204" pitchFamily="18" charset="0"/>
                      </a:rPr>
                      <m:t>⁢</m:t>
                    </m:r>
                    <m:r>
                      <a:rPr lang="zh-TW" altLang="en-US" sz="1200" i="1">
                        <a:latin typeface="Cambria Math" panose="02040503050406030204" pitchFamily="18" charset="0"/>
                      </a:rPr>
                      <m:t>𝜌</m:t>
                    </m:r>
                  </m:oMath>
                </a14:m>
                <a:r>
                  <a:rPr lang="zh-TW" altLang="en-US" sz="1200" dirty="0" smtClean="0">
                    <a:latin typeface="Cambria Math" pitchFamily="18" charset="0"/>
                    <a:ea typeface="Cambria Math" pitchFamily="18" charset="0"/>
                  </a:rPr>
                  <a:t> </a:t>
                </a:r>
                <a:r>
                  <a:rPr lang="en-US" altLang="zh-TW" sz="1200" dirty="0" smtClean="0">
                    <a:latin typeface="Cambria Math" pitchFamily="18" charset="0"/>
                    <a:ea typeface="Cambria Math" pitchFamily="18" charset="0"/>
                  </a:rPr>
                  <a:t>in limiting cases.</a:t>
                </a:r>
                <a:endParaRPr lang="zh-TW" altLang="en-US" sz="1200" dirty="0" smtClean="0">
                  <a:latin typeface="Cambria Math" pitchFamily="18" charset="0"/>
                  <a:ea typeface="Cambria Math"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65438" y="925338"/>
                <a:ext cx="8349048" cy="913070"/>
              </a:xfrm>
              <a:prstGeom prst="rect">
                <a:avLst/>
              </a:prstGeom>
              <a:blipFill rotWithShape="1">
                <a:blip r:embed="rId2"/>
                <a:stretch>
                  <a:fillRect b="-4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65438" y="2100649"/>
                <a:ext cx="8349047" cy="760465"/>
              </a:xfrm>
              <a:prstGeom prst="rect">
                <a:avLst/>
              </a:prstGeom>
              <a:noFill/>
            </p:spPr>
            <p:txBody>
              <a:bodyPr wrap="square" rtlCol="0">
                <a:spAutoFit/>
              </a:bodyPr>
              <a:lstStyle/>
              <a:p>
                <a:r>
                  <a:rPr lang="en-US" altLang="zh-TW" dirty="0" smtClean="0">
                    <a:latin typeface="Cambria Math" pitchFamily="18" charset="0"/>
                    <a:ea typeface="Cambria Math" pitchFamily="18" charset="0"/>
                  </a:rPr>
                  <a:t>However, from </a:t>
                </a:r>
                <a14:m>
                  <m:oMath xmlns:m="http://schemas.openxmlformats.org/officeDocument/2006/math">
                    <m:sSub>
                      <m:sSubPr>
                        <m:ctrlPr>
                          <a:rPr lang="zh-TW" altLang="en-US" i="1">
                            <a:latin typeface="Cambria Math"/>
                          </a:rPr>
                        </m:ctrlPr>
                      </m:sSubPr>
                      <m:e>
                        <m:r>
                          <a:rPr lang="zh-TW" altLang="en-US">
                            <a:latin typeface="Cambria Math"/>
                          </a:rPr>
                          <m:t>𝛻</m:t>
                        </m:r>
                      </m:e>
                      <m:sub>
                        <m:r>
                          <a:rPr lang="zh-TW" altLang="en-US" i="1">
                            <a:latin typeface="Cambria Math"/>
                          </a:rPr>
                          <m:t>𝛼</m:t>
                        </m:r>
                      </m:sub>
                    </m:sSub>
                    <m:d>
                      <m:dPr>
                        <m:ctrlPr>
                          <a:rPr lang="zh-TW" altLang="en-US" i="1">
                            <a:latin typeface="Cambria Math"/>
                          </a:rPr>
                        </m:ctrlPr>
                      </m:dPr>
                      <m:e>
                        <m:sSup>
                          <m:sSupPr>
                            <m:ctrlPr>
                              <a:rPr lang="zh-TW" altLang="en-US" i="1">
                                <a:latin typeface="Cambria Math"/>
                              </a:rPr>
                            </m:ctrlPr>
                          </m:sSupPr>
                          <m:e>
                            <m:r>
                              <a:rPr lang="zh-TW" altLang="en-US" i="1">
                                <a:latin typeface="Cambria Math"/>
                              </a:rPr>
                              <m:t>𝑔</m:t>
                            </m:r>
                          </m:e>
                          <m:sup>
                            <m:r>
                              <m:rPr>
                                <m:sty m:val="p"/>
                              </m:rPr>
                              <a:rPr lang="zh-TW" altLang="en-US">
                                <a:latin typeface="Cambria Math"/>
                              </a:rPr>
                              <m:t>αλ</m:t>
                            </m:r>
                          </m:sup>
                        </m:sSup>
                        <m:r>
                          <a:rPr lang="zh-TW" altLang="en-US">
                            <a:latin typeface="Cambria Math"/>
                          </a:rPr>
                          <m:t>⁢</m:t>
                        </m:r>
                        <m:sSub>
                          <m:sSubPr>
                            <m:ctrlPr>
                              <a:rPr lang="zh-TW" altLang="en-US" i="1">
                                <a:latin typeface="Cambria Math"/>
                              </a:rPr>
                            </m:ctrlPr>
                          </m:sSubPr>
                          <m:e>
                            <m:r>
                              <a:rPr lang="zh-TW" altLang="en-US" i="1">
                                <a:latin typeface="Cambria Math"/>
                              </a:rPr>
                              <m:t>𝑅</m:t>
                            </m:r>
                          </m:e>
                          <m:sub>
                            <m:r>
                              <m:rPr>
                                <m:sty m:val="p"/>
                              </m:rPr>
                              <a:rPr lang="zh-TW" altLang="en-US">
                                <a:latin typeface="Cambria Math"/>
                              </a:rPr>
                              <m:t>λβ</m:t>
                            </m:r>
                          </m:sub>
                        </m:sSub>
                      </m:e>
                    </m:d>
                    <m:r>
                      <a:rPr lang="zh-TW" altLang="en-US">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2</m:t>
                        </m:r>
                      </m:den>
                    </m:f>
                    <m:r>
                      <a:rPr lang="zh-TW" altLang="en-US">
                        <a:latin typeface="Cambria Math"/>
                      </a:rPr>
                      <m:t>⁢</m:t>
                    </m:r>
                    <m:sSub>
                      <m:sSubPr>
                        <m:ctrlPr>
                          <a:rPr lang="zh-TW" altLang="en-US" i="1">
                            <a:latin typeface="Cambria Math"/>
                          </a:rPr>
                        </m:ctrlPr>
                      </m:sSubPr>
                      <m:e>
                        <m:r>
                          <a:rPr lang="zh-TW" altLang="en-US">
                            <a:latin typeface="Cambria Math"/>
                          </a:rPr>
                          <m:t>𝛻</m:t>
                        </m:r>
                      </m:e>
                      <m:sub>
                        <m:r>
                          <a:rPr lang="zh-TW" altLang="en-US" i="1">
                            <a:latin typeface="Cambria Math"/>
                          </a:rPr>
                          <m:t>𝛽</m:t>
                        </m:r>
                      </m:sub>
                    </m:sSub>
                    <m:r>
                      <a:rPr lang="zh-TW" altLang="en-US" i="1">
                        <a:latin typeface="Cambria Math"/>
                      </a:rPr>
                      <m:t>𝑅</m:t>
                    </m:r>
                    <m:r>
                      <a:rPr lang="zh-TW" altLang="en-US">
                        <a:latin typeface="Cambria Math"/>
                      </a:rPr>
                      <m:t>=0</m:t>
                    </m:r>
                  </m:oMath>
                </a14:m>
                <a:r>
                  <a:rPr lang="en-US" altLang="zh-TW" dirty="0" smtClean="0"/>
                  <a:t>, we can see that the Ricci tensor </a:t>
                </a:r>
                <a14:m>
                  <m:oMath xmlns:m="http://schemas.openxmlformats.org/officeDocument/2006/math">
                    <m:sSub>
                      <m:sSubPr>
                        <m:ctrlPr>
                          <a:rPr lang="zh-TW" altLang="en-US" i="1">
                            <a:latin typeface="Cambria Math"/>
                          </a:rPr>
                        </m:ctrlPr>
                      </m:sSubPr>
                      <m:e>
                        <m:r>
                          <a:rPr lang="zh-TW" altLang="en-US" i="1">
                            <a:latin typeface="Cambria Math"/>
                          </a:rPr>
                          <m:t>𝑅</m:t>
                        </m:r>
                      </m:e>
                      <m:sub>
                        <m:r>
                          <m:rPr>
                            <m:sty m:val="p"/>
                          </m:rPr>
                          <a:rPr lang="zh-TW" altLang="en-US">
                            <a:latin typeface="Cambria Math"/>
                          </a:rPr>
                          <m:t>αβ</m:t>
                        </m:r>
                      </m:sub>
                    </m:sSub>
                    <m:r>
                      <a:rPr lang="zh-TW" altLang="en-US" i="1">
                        <a:latin typeface="Cambria Math"/>
                      </a:rPr>
                      <m:t> </m:t>
                    </m:r>
                  </m:oMath>
                </a14:m>
                <a:r>
                  <a:rPr lang="en-US" altLang="zh-TW" dirty="0" smtClean="0"/>
                  <a:t>isn’t divergence free.</a:t>
                </a:r>
                <a:endParaRPr lang="zh-TW" alt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465438" y="2100649"/>
                <a:ext cx="8349047" cy="760465"/>
              </a:xfrm>
              <a:prstGeom prst="rect">
                <a:avLst/>
              </a:prstGeom>
              <a:blipFill rotWithShape="1">
                <a:blip r:embed="rId3"/>
                <a:stretch>
                  <a:fillRect l="-584" b="-1290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65438" y="3196281"/>
                <a:ext cx="8349047" cy="887935"/>
              </a:xfrm>
              <a:prstGeom prst="rect">
                <a:avLst/>
              </a:prstGeom>
              <a:noFill/>
            </p:spPr>
            <p:txBody>
              <a:bodyPr wrap="square" rtlCol="0">
                <a:spAutoFit/>
              </a:bodyPr>
              <a:lstStyle/>
              <a:p>
                <a:r>
                  <a:rPr lang="en-US" altLang="zh-TW" dirty="0" smtClean="0">
                    <a:latin typeface="Cambria Math" pitchFamily="18" charset="0"/>
                    <a:ea typeface="Cambria Math" pitchFamily="18" charset="0"/>
                  </a:rPr>
                  <a:t>But we can use this property to construct a divergence free tensor:</a:t>
                </a:r>
              </a:p>
              <a:p>
                <a:pPr/>
                <a14:m>
                  <m:oMathPara xmlns:m="http://schemas.openxmlformats.org/officeDocument/2006/math">
                    <m:oMathParaPr>
                      <m:jc m:val="centerGroup"/>
                    </m:oMathParaPr>
                    <m:oMath xmlns:m="http://schemas.openxmlformats.org/officeDocument/2006/math">
                      <m:sSup>
                        <m:sSupPr>
                          <m:ctrlPr>
                            <a:rPr lang="zh-TW" altLang="en-US" i="1">
                              <a:latin typeface="Cambria Math"/>
                            </a:rPr>
                          </m:ctrlPr>
                        </m:sSupPr>
                        <m:e>
                          <m:r>
                            <a:rPr lang="zh-TW" altLang="en-US" i="1">
                              <a:latin typeface="Cambria Math"/>
                            </a:rPr>
                            <m:t>𝐺</m:t>
                          </m:r>
                        </m:e>
                        <m:sup>
                          <m:r>
                            <m:rPr>
                              <m:sty m:val="p"/>
                            </m:rPr>
                            <a:rPr lang="zh-TW" altLang="en-US">
                              <a:latin typeface="Cambria Math"/>
                            </a:rPr>
                            <m:t>αβ</m:t>
                          </m:r>
                        </m:sup>
                      </m:sSup>
                      <m:r>
                        <a:rPr lang="zh-TW" altLang="en-US">
                          <a:latin typeface="Cambria Math"/>
                        </a:rPr>
                        <m:t>≡</m:t>
                      </m:r>
                      <m:sSup>
                        <m:sSupPr>
                          <m:ctrlPr>
                            <a:rPr lang="zh-TW" altLang="en-US" i="1">
                              <a:latin typeface="Cambria Math"/>
                            </a:rPr>
                          </m:ctrlPr>
                        </m:sSupPr>
                        <m:e>
                          <m:r>
                            <a:rPr lang="zh-TW" altLang="en-US" i="1">
                              <a:latin typeface="Cambria Math"/>
                            </a:rPr>
                            <m:t>𝑅</m:t>
                          </m:r>
                        </m:e>
                        <m:sup>
                          <m:r>
                            <m:rPr>
                              <m:sty m:val="p"/>
                            </m:rPr>
                            <a:rPr lang="zh-TW" altLang="en-US">
                              <a:latin typeface="Cambria Math"/>
                            </a:rPr>
                            <m:t>αβ</m:t>
                          </m:r>
                        </m:sup>
                      </m:sSup>
                      <m:r>
                        <a:rPr lang="zh-TW" altLang="en-US">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2</m:t>
                          </m:r>
                        </m:den>
                      </m:f>
                      <m:r>
                        <a:rPr lang="zh-TW" altLang="en-US">
                          <a:latin typeface="Cambria Math"/>
                        </a:rPr>
                        <m:t>⁢</m:t>
                      </m:r>
                      <m:sSup>
                        <m:sSupPr>
                          <m:ctrlPr>
                            <a:rPr lang="zh-TW" altLang="en-US" i="1">
                              <a:latin typeface="Cambria Math"/>
                            </a:rPr>
                          </m:ctrlPr>
                        </m:sSupPr>
                        <m:e>
                          <m:r>
                            <a:rPr lang="zh-TW" altLang="en-US" i="1">
                              <a:latin typeface="Cambria Math"/>
                            </a:rPr>
                            <m:t>𝑔</m:t>
                          </m:r>
                        </m:e>
                        <m:sup>
                          <m:r>
                            <m:rPr>
                              <m:sty m:val="p"/>
                            </m:rPr>
                            <a:rPr lang="zh-TW" altLang="en-US">
                              <a:latin typeface="Cambria Math"/>
                            </a:rPr>
                            <m:t>αβ</m:t>
                          </m:r>
                        </m:sup>
                      </m:sSup>
                      <m:r>
                        <a:rPr lang="zh-TW" altLang="en-US">
                          <a:latin typeface="Cambria Math"/>
                        </a:rPr>
                        <m:t>⁢</m:t>
                      </m:r>
                      <m:r>
                        <a:rPr lang="zh-TW" altLang="en-US" i="1">
                          <a:latin typeface="Cambria Math"/>
                        </a:rPr>
                        <m:t>𝑅</m:t>
                      </m:r>
                    </m:oMath>
                  </m:oMathPara>
                </a14:m>
                <a:endParaRPr lang="zh-TW" alt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65438" y="3196281"/>
                <a:ext cx="8349047" cy="887935"/>
              </a:xfrm>
              <a:prstGeom prst="rect">
                <a:avLst/>
              </a:prstGeom>
              <a:blipFill rotWithShape="1">
                <a:blip r:embed="rId4"/>
                <a:stretch>
                  <a:fillRect l="-584" t="-4110"/>
                </a:stretch>
              </a:blipFill>
            </p:spPr>
            <p:txBody>
              <a:bodyPr/>
              <a:lstStyle/>
              <a:p>
                <a:r>
                  <a:rPr lang="zh-TW" altLang="en-US">
                    <a:noFill/>
                  </a:rPr>
                  <a:t> </a:t>
                </a:r>
              </a:p>
            </p:txBody>
          </p:sp>
        </mc:Fallback>
      </mc:AlternateContent>
      <p:sp>
        <p:nvSpPr>
          <p:cNvPr id="7" name="TextBox 6"/>
          <p:cNvSpPr txBox="1"/>
          <p:nvPr/>
        </p:nvSpPr>
        <p:spPr>
          <a:xfrm>
            <a:off x="465438" y="4588476"/>
            <a:ext cx="8349047"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It is actually the </a:t>
            </a:r>
            <a:r>
              <a:rPr lang="en-US" altLang="zh-TW" dirty="0" err="1" smtClean="0">
                <a:latin typeface="Cambria Math" pitchFamily="18" charset="0"/>
                <a:ea typeface="Cambria Math" pitchFamily="18" charset="0"/>
              </a:rPr>
              <a:t>onle</a:t>
            </a:r>
            <a:r>
              <a:rPr lang="en-US" altLang="zh-TW" dirty="0" smtClean="0">
                <a:latin typeface="Cambria Math" pitchFamily="18" charset="0"/>
                <a:ea typeface="Cambria Math" pitchFamily="18" charset="0"/>
              </a:rPr>
              <a:t> 2</a:t>
            </a:r>
            <a:r>
              <a:rPr lang="en-US" altLang="zh-TW" baseline="30000" dirty="0" smtClean="0">
                <a:latin typeface="Cambria Math" pitchFamily="18" charset="0"/>
                <a:ea typeface="Cambria Math" pitchFamily="18" charset="0"/>
              </a:rPr>
              <a:t>nd</a:t>
            </a:r>
            <a:r>
              <a:rPr lang="en-US" altLang="zh-TW" dirty="0" smtClean="0">
                <a:latin typeface="Cambria Math" pitchFamily="18" charset="0"/>
                <a:ea typeface="Cambria Math" pitchFamily="18" charset="0"/>
              </a:rPr>
              <a:t> rank tensor that can be derived from the Riemann tensor and has all the necessary properties that we required!</a:t>
            </a:r>
            <a:endParaRPr lang="zh-TW" altLang="en-US" dirty="0"/>
          </a:p>
        </p:txBody>
      </p:sp>
    </p:spTree>
    <p:extLst>
      <p:ext uri="{BB962C8B-B14F-4D97-AF65-F5344CB8AC3E}">
        <p14:creationId xmlns:p14="http://schemas.microsoft.com/office/powerpoint/2010/main" val="14243113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562" y="0"/>
            <a:ext cx="8517924" cy="1143000"/>
          </a:xfrm>
        </p:spPr>
        <p:txBody>
          <a:bodyPr>
            <a:noAutofit/>
          </a:bodyPr>
          <a:lstStyle/>
          <a:p>
            <a:r>
              <a:rPr lang="en-US" altLang="zh-TW" sz="3200" dirty="0" smtClean="0"/>
              <a:t>Recap—from the metric to the Einstein Tensor</a:t>
            </a:r>
            <a:endParaRPr lang="zh-TW" altLang="en-US" sz="3200" dirty="0"/>
          </a:p>
        </p:txBody>
      </p:sp>
      <mc:AlternateContent xmlns:mc="http://schemas.openxmlformats.org/markup-compatibility/2006" xmlns:a14="http://schemas.microsoft.com/office/drawing/2010/main">
        <mc:Choice Requires="a14">
          <p:sp>
            <p:nvSpPr>
              <p:cNvPr id="3" name="TextBox 2"/>
              <p:cNvSpPr txBox="1"/>
              <p:nvPr/>
            </p:nvSpPr>
            <p:spPr>
              <a:xfrm>
                <a:off x="465438" y="925338"/>
                <a:ext cx="8349048" cy="913070"/>
              </a:xfrm>
              <a:prstGeom prst="rect">
                <a:avLst/>
              </a:prstGeom>
              <a:noFill/>
            </p:spPr>
            <p:txBody>
              <a:bodyPr wrap="square" rtlCol="0">
                <a:spAutoFit/>
              </a:bodyPr>
              <a:lstStyle/>
              <a:p>
                <a:pPr algn="ctr"/>
                <a:r>
                  <a:rPr lang="en-US" altLang="zh-TW" sz="1200" strike="sngStrike" dirty="0" smtClean="0">
                    <a:latin typeface="Cambria Math" pitchFamily="18" charset="0"/>
                    <a:ea typeface="Cambria Math" pitchFamily="18" charset="0"/>
                  </a:rPr>
                  <a:t>1. Find </a:t>
                </a:r>
                <a14:m>
                  <m:oMath xmlns:m="http://schemas.openxmlformats.org/officeDocument/2006/math">
                    <m:sSup>
                      <m:sSupPr>
                        <m:ctrlPr>
                          <a:rPr lang="zh-TW" altLang="en-US" sz="1200" i="1" strike="sngStrike">
                            <a:latin typeface="Cambria Math"/>
                          </a:rPr>
                        </m:ctrlPr>
                      </m:sSupPr>
                      <m:e>
                        <m:r>
                          <a:rPr lang="zh-TW" altLang="en-US" sz="1200" i="1" strike="sngStrike">
                            <a:latin typeface="Cambria Math"/>
                          </a:rPr>
                          <m:t>𝐺</m:t>
                        </m:r>
                      </m:e>
                      <m:sup>
                        <m:r>
                          <m:rPr>
                            <m:sty m:val="p"/>
                          </m:rPr>
                          <a:rPr lang="zh-TW" altLang="en-US" sz="1200" strike="sngStrike">
                            <a:latin typeface="Cambria Math"/>
                          </a:rPr>
                          <m:t>αβ</m:t>
                        </m:r>
                      </m:sup>
                    </m:sSup>
                  </m:oMath>
                </a14:m>
                <a:r>
                  <a:rPr lang="en-US" altLang="zh-TW" sz="1200" strike="sngStrike" dirty="0" smtClean="0">
                    <a:latin typeface="Cambria Math" pitchFamily="18" charset="0"/>
                    <a:ea typeface="Cambria Math" pitchFamily="18" charset="0"/>
                  </a:rPr>
                  <a:t> from the Riemann Tensor </a:t>
                </a:r>
                <a14:m>
                  <m:oMath xmlns:m="http://schemas.openxmlformats.org/officeDocument/2006/math">
                    <m:sSub>
                      <m:sSubPr>
                        <m:ctrlPr>
                          <a:rPr lang="zh-TW" altLang="en-US" sz="1200" i="1" strike="sngStrike">
                            <a:latin typeface="Cambria Math"/>
                          </a:rPr>
                        </m:ctrlPr>
                      </m:sSubPr>
                      <m:e>
                        <m:r>
                          <a:rPr lang="zh-TW" altLang="en-US" sz="1200" i="1" strike="sngStrike">
                            <a:latin typeface="Cambria Math"/>
                          </a:rPr>
                          <m:t>𝑅</m:t>
                        </m:r>
                      </m:e>
                      <m:sub>
                        <m:r>
                          <m:rPr>
                            <m:sty m:val="p"/>
                          </m:rPr>
                          <a:rPr lang="zh-TW" altLang="en-US" sz="1200" strike="sngStrike">
                            <a:latin typeface="Cambria Math"/>
                          </a:rPr>
                          <m:t>αβγδ</m:t>
                        </m:r>
                      </m:sub>
                    </m:sSub>
                  </m:oMath>
                </a14:m>
                <a:r>
                  <a:rPr lang="en-US" altLang="zh-TW" sz="1200" strike="sngStrike" dirty="0" smtClean="0">
                    <a:latin typeface="Cambria Math" pitchFamily="18" charset="0"/>
                    <a:ea typeface="Cambria Math" pitchFamily="18" charset="0"/>
                  </a:rPr>
                  <a:t>. </a:t>
                </a:r>
              </a:p>
              <a:p>
                <a:pPr algn="ctr"/>
                <a:r>
                  <a:rPr lang="en-US" altLang="zh-TW" sz="1200" strike="sngStrike" dirty="0" smtClean="0">
                    <a:latin typeface="Cambria Math" pitchFamily="18" charset="0"/>
                    <a:ea typeface="Cambria Math" pitchFamily="18" charset="0"/>
                  </a:rPr>
                  <a:t>2.</a:t>
                </a:r>
                <a:r>
                  <a:rPr lang="zh-TW" altLang="en-US" sz="1200" strike="sngStrike" dirty="0"/>
                  <a:t> </a:t>
                </a:r>
                <a14:m>
                  <m:oMath xmlns:m="http://schemas.openxmlformats.org/officeDocument/2006/math">
                    <m:sSup>
                      <m:sSupPr>
                        <m:ctrlPr>
                          <a:rPr lang="zh-TW" altLang="en-US" sz="1200" i="1" strike="sngStrike">
                            <a:latin typeface="Cambria Math"/>
                          </a:rPr>
                        </m:ctrlPr>
                      </m:sSupPr>
                      <m:e>
                        <m:r>
                          <a:rPr lang="zh-TW" altLang="en-US" sz="1200" i="1" strike="sngStrike">
                            <a:latin typeface="Cambria Math"/>
                          </a:rPr>
                          <m:t>𝐺</m:t>
                        </m:r>
                      </m:e>
                      <m:sup>
                        <m:r>
                          <m:rPr>
                            <m:sty m:val="p"/>
                          </m:rPr>
                          <a:rPr lang="zh-TW" altLang="en-US" sz="1200" strike="sngStrike">
                            <a:latin typeface="Cambria Math"/>
                          </a:rPr>
                          <m:t>αβ</m:t>
                        </m:r>
                      </m:sup>
                    </m:sSup>
                    <m:r>
                      <a:rPr lang="zh-TW" altLang="en-US" sz="1200" i="1" strike="sngStrike">
                        <a:latin typeface="Cambria Math"/>
                      </a:rPr>
                      <m:t> </m:t>
                    </m:r>
                  </m:oMath>
                </a14:m>
                <a:r>
                  <a:rPr lang="en-US" altLang="zh-TW" sz="1200" strike="sngStrike" dirty="0" smtClean="0">
                    <a:latin typeface="Cambria Math" pitchFamily="18" charset="0"/>
                    <a:ea typeface="Cambria Math" pitchFamily="18" charset="0"/>
                  </a:rPr>
                  <a:t>must satisfy </a:t>
                </a:r>
                <a14:m>
                  <m:oMath xmlns:m="http://schemas.openxmlformats.org/officeDocument/2006/math">
                    <m:r>
                      <a:rPr lang="zh-TW" altLang="en-US" sz="1200" strike="sngStrike">
                        <a:latin typeface="Cambria Math"/>
                      </a:rPr>
                      <m:t>𝛻</m:t>
                    </m:r>
                    <m:r>
                      <a:rPr lang="zh-TW" altLang="en-US" sz="1200" strike="sngStrike">
                        <a:latin typeface="Cambria Math"/>
                      </a:rPr>
                      <m:t>·</m:t>
                    </m:r>
                    <m:groupChr>
                      <m:groupChrPr>
                        <m:chr m:val="↔"/>
                        <m:pos m:val="top"/>
                        <m:vertJc m:val="bot"/>
                        <m:ctrlPr>
                          <a:rPr lang="zh-TW" altLang="en-US" sz="1200" i="1" strike="sngStrike">
                            <a:latin typeface="Cambria Math"/>
                          </a:rPr>
                        </m:ctrlPr>
                      </m:groupChrPr>
                      <m:e>
                        <m:r>
                          <a:rPr lang="en-US" altLang="zh-TW" sz="1200" i="1" strike="sngStrike">
                            <a:latin typeface="Cambria Math"/>
                          </a:rPr>
                          <m:t>𝐺</m:t>
                        </m:r>
                      </m:e>
                    </m:groupChr>
                    <m:r>
                      <a:rPr lang="zh-TW" altLang="en-US" sz="1200" strike="sngStrike">
                        <a:latin typeface="Cambria Math"/>
                      </a:rPr>
                      <m:t>=0</m:t>
                    </m:r>
                    <m:r>
                      <a:rPr lang="en-US" altLang="zh-TW" sz="1200" strike="sngStrike">
                        <a:latin typeface="Cambria Math"/>
                      </a:rPr>
                      <m:t>.</m:t>
                    </m:r>
                  </m:oMath>
                </a14:m>
                <a:endParaRPr lang="en-US" altLang="zh-TW" sz="1200" strike="sngStrike" dirty="0" smtClean="0">
                  <a:latin typeface="Cambria Math" pitchFamily="18" charset="0"/>
                  <a:ea typeface="Cambria Math" pitchFamily="18" charset="0"/>
                </a:endParaRPr>
              </a:p>
              <a:p>
                <a:pPr algn="ctr"/>
                <a:r>
                  <a:rPr lang="en-US" altLang="zh-TW" sz="1200" dirty="0" smtClean="0">
                    <a:latin typeface="Cambria Math" pitchFamily="18" charset="0"/>
                    <a:ea typeface="Cambria Math" pitchFamily="18" charset="0"/>
                  </a:rPr>
                  <a:t>3. Find the proportionality constant K in </a:t>
                </a:r>
                <a14:m>
                  <m:oMath xmlns:m="http://schemas.openxmlformats.org/officeDocument/2006/math">
                    <m:sSup>
                      <m:sSupPr>
                        <m:ctrlPr>
                          <a:rPr lang="zh-TW" altLang="en-US" sz="1200" i="1">
                            <a:latin typeface="Cambria Math"/>
                          </a:rPr>
                        </m:ctrlPr>
                      </m:sSupPr>
                      <m:e>
                        <m:r>
                          <a:rPr lang="zh-TW" altLang="en-US" sz="1200" i="1">
                            <a:latin typeface="Cambria Math"/>
                          </a:rPr>
                          <m:t>𝐺</m:t>
                        </m:r>
                      </m:e>
                      <m:sup>
                        <m:r>
                          <m:rPr>
                            <m:sty m:val="p"/>
                          </m:rPr>
                          <a:rPr lang="zh-TW" altLang="en-US" sz="1200">
                            <a:latin typeface="Cambria Math"/>
                          </a:rPr>
                          <m:t>αβ</m:t>
                        </m:r>
                      </m:sup>
                    </m:sSup>
                    <m:r>
                      <a:rPr lang="zh-TW" altLang="en-US" sz="1200">
                        <a:latin typeface="Cambria Math"/>
                      </a:rPr>
                      <m:t>=</m:t>
                    </m:r>
                    <m:r>
                      <a:rPr lang="zh-TW" altLang="en-US" sz="1200" i="1">
                        <a:latin typeface="Cambria Math"/>
                      </a:rPr>
                      <m:t>𝐾</m:t>
                    </m:r>
                    <m:r>
                      <a:rPr lang="zh-TW" altLang="en-US" sz="1200">
                        <a:latin typeface="Cambria Math"/>
                      </a:rPr>
                      <m:t>⁢</m:t>
                    </m:r>
                    <m:r>
                      <a:rPr lang="zh-TW" altLang="en-US" sz="1200" i="1">
                        <a:latin typeface="Cambria Math"/>
                      </a:rPr>
                      <m:t>𝐺</m:t>
                    </m:r>
                    <m:r>
                      <a:rPr lang="zh-TW" altLang="en-US" sz="1200">
                        <a:latin typeface="Cambria Math"/>
                      </a:rPr>
                      <m:t>⁢</m:t>
                    </m:r>
                    <m:sSup>
                      <m:sSupPr>
                        <m:ctrlPr>
                          <a:rPr lang="zh-TW" altLang="en-US" sz="1200" i="1">
                            <a:latin typeface="Cambria Math"/>
                          </a:rPr>
                        </m:ctrlPr>
                      </m:sSupPr>
                      <m:e>
                        <m:r>
                          <a:rPr lang="zh-TW" altLang="en-US" sz="1200" i="1">
                            <a:latin typeface="Cambria Math"/>
                          </a:rPr>
                          <m:t>𝑇</m:t>
                        </m:r>
                      </m:e>
                      <m:sup>
                        <m:r>
                          <m:rPr>
                            <m:sty m:val="p"/>
                          </m:rPr>
                          <a:rPr lang="zh-TW" altLang="en-US" sz="1200">
                            <a:latin typeface="Cambria Math"/>
                          </a:rPr>
                          <m:t>αβ</m:t>
                        </m:r>
                      </m:sup>
                    </m:sSup>
                  </m:oMath>
                </a14:m>
                <a:r>
                  <a:rPr lang="en-US" altLang="zh-TW" sz="1200" dirty="0" smtClean="0">
                    <a:latin typeface="Cambria Math" pitchFamily="18" charset="0"/>
                    <a:ea typeface="Cambria Math" pitchFamily="18" charset="0"/>
                  </a:rPr>
                  <a:t>.</a:t>
                </a:r>
              </a:p>
              <a:p>
                <a:pPr algn="ctr"/>
                <a:r>
                  <a:rPr lang="en-US" altLang="zh-TW" sz="1200" dirty="0" smtClean="0">
                    <a:latin typeface="Cambria Math" pitchFamily="18" charset="0"/>
                    <a:ea typeface="Cambria Math" pitchFamily="18" charset="0"/>
                  </a:rPr>
                  <a:t>4. </a:t>
                </a:r>
                <a14:m>
                  <m:oMath xmlns:m="http://schemas.openxmlformats.org/officeDocument/2006/math">
                    <m:sSup>
                      <m:sSupPr>
                        <m:ctrlPr>
                          <a:rPr lang="zh-TW" altLang="en-US" sz="1200" i="1">
                            <a:latin typeface="Cambria Math"/>
                          </a:rPr>
                        </m:ctrlPr>
                      </m:sSupPr>
                      <m:e>
                        <m:r>
                          <a:rPr lang="zh-TW" altLang="en-US" sz="1200" i="1">
                            <a:latin typeface="Cambria Math"/>
                          </a:rPr>
                          <m:t>𝐺</m:t>
                        </m:r>
                      </m:e>
                      <m:sup>
                        <m:r>
                          <m:rPr>
                            <m:sty m:val="p"/>
                          </m:rPr>
                          <a:rPr lang="zh-TW" altLang="en-US" sz="1200">
                            <a:latin typeface="Cambria Math"/>
                          </a:rPr>
                          <m:t>αβ</m:t>
                        </m:r>
                      </m:sup>
                    </m:sSup>
                    <m:r>
                      <a:rPr lang="zh-TW" altLang="en-US" sz="1200">
                        <a:latin typeface="Cambria Math"/>
                      </a:rPr>
                      <m:t>=</m:t>
                    </m:r>
                    <m:r>
                      <a:rPr lang="zh-TW" altLang="en-US" sz="1200" i="1">
                        <a:latin typeface="Cambria Math"/>
                      </a:rPr>
                      <m:t>𝐾</m:t>
                    </m:r>
                    <m:r>
                      <a:rPr lang="zh-TW" altLang="en-US" sz="1200">
                        <a:latin typeface="Cambria Math"/>
                      </a:rPr>
                      <m:t>⁢</m:t>
                    </m:r>
                    <m:r>
                      <a:rPr lang="zh-TW" altLang="en-US" sz="1200" i="1">
                        <a:latin typeface="Cambria Math"/>
                      </a:rPr>
                      <m:t>𝐺</m:t>
                    </m:r>
                    <m:r>
                      <a:rPr lang="zh-TW" altLang="en-US" sz="1200">
                        <a:latin typeface="Cambria Math"/>
                      </a:rPr>
                      <m:t>⁢</m:t>
                    </m:r>
                    <m:sSup>
                      <m:sSupPr>
                        <m:ctrlPr>
                          <a:rPr lang="zh-TW" altLang="en-US" sz="1200" i="1">
                            <a:latin typeface="Cambria Math"/>
                          </a:rPr>
                        </m:ctrlPr>
                      </m:sSupPr>
                      <m:e>
                        <m:r>
                          <a:rPr lang="zh-TW" altLang="en-US" sz="1200" i="1">
                            <a:latin typeface="Cambria Math"/>
                          </a:rPr>
                          <m:t>𝑇</m:t>
                        </m:r>
                      </m:e>
                      <m:sup>
                        <m:r>
                          <m:rPr>
                            <m:sty m:val="p"/>
                          </m:rPr>
                          <a:rPr lang="zh-TW" altLang="en-US" sz="1200">
                            <a:latin typeface="Cambria Math"/>
                          </a:rPr>
                          <m:t>αβ</m:t>
                        </m:r>
                      </m:sup>
                    </m:sSup>
                  </m:oMath>
                </a14:m>
                <a:r>
                  <a:rPr lang="zh-TW" altLang="en-US" sz="1200" dirty="0" smtClean="0">
                    <a:latin typeface="Cambria Math" pitchFamily="18" charset="0"/>
                    <a:ea typeface="Cambria Math" pitchFamily="18" charset="0"/>
                  </a:rPr>
                  <a:t> </a:t>
                </a:r>
                <a:r>
                  <a:rPr lang="en-US" altLang="zh-TW" sz="1200" dirty="0" smtClean="0">
                    <a:latin typeface="Cambria Math" pitchFamily="18" charset="0"/>
                    <a:ea typeface="Cambria Math" pitchFamily="18" charset="0"/>
                  </a:rPr>
                  <a:t>must reduce to </a:t>
                </a:r>
                <a14:m>
                  <m:oMath xmlns:m="http://schemas.openxmlformats.org/officeDocument/2006/math">
                    <m:sSup>
                      <m:sSupPr>
                        <m:ctrlPr>
                          <a:rPr lang="zh-TW" altLang="en-US" sz="1200" i="1">
                            <a:latin typeface="Cambria Math"/>
                          </a:rPr>
                        </m:ctrlPr>
                      </m:sSupPr>
                      <m:e>
                        <m:r>
                          <a:rPr lang="zh-TW" altLang="en-US" sz="1200">
                            <a:latin typeface="Cambria Math" panose="02040503050406030204" pitchFamily="18" charset="0"/>
                          </a:rPr>
                          <m:t>𝛻</m:t>
                        </m:r>
                      </m:e>
                      <m:sup>
                        <m:r>
                          <a:rPr lang="zh-TW" altLang="en-US" sz="1200">
                            <a:latin typeface="Cambria Math" panose="02040503050406030204" pitchFamily="18" charset="0"/>
                          </a:rPr>
                          <m:t>2</m:t>
                        </m:r>
                      </m:sup>
                    </m:sSup>
                    <m:r>
                      <a:rPr lang="zh-TW" altLang="en-US" sz="1200" i="1">
                        <a:latin typeface="Cambria Math" panose="02040503050406030204" pitchFamily="18" charset="0"/>
                      </a:rPr>
                      <m:t>𝜙</m:t>
                    </m:r>
                    <m:r>
                      <a:rPr lang="zh-TW" altLang="en-US" sz="1200">
                        <a:latin typeface="Cambria Math" panose="02040503050406030204" pitchFamily="18" charset="0"/>
                      </a:rPr>
                      <m:t>=4⁢</m:t>
                    </m:r>
                    <m:r>
                      <a:rPr lang="zh-TW" altLang="en-US" sz="1200" i="1">
                        <a:latin typeface="Cambria Math" panose="02040503050406030204" pitchFamily="18" charset="0"/>
                      </a:rPr>
                      <m:t>𝜋</m:t>
                    </m:r>
                    <m:r>
                      <a:rPr lang="zh-TW" altLang="en-US" sz="1200">
                        <a:latin typeface="Cambria Math" panose="02040503050406030204" pitchFamily="18" charset="0"/>
                      </a:rPr>
                      <m:t>⁢</m:t>
                    </m:r>
                    <m:r>
                      <a:rPr lang="zh-TW" altLang="en-US" sz="1200" i="1">
                        <a:latin typeface="Cambria Math" panose="02040503050406030204" pitchFamily="18" charset="0"/>
                      </a:rPr>
                      <m:t>𝐺</m:t>
                    </m:r>
                    <m:r>
                      <a:rPr lang="zh-TW" altLang="en-US" sz="1200">
                        <a:latin typeface="Cambria Math" panose="02040503050406030204" pitchFamily="18" charset="0"/>
                      </a:rPr>
                      <m:t>⁢</m:t>
                    </m:r>
                    <m:r>
                      <a:rPr lang="zh-TW" altLang="en-US" sz="1200" i="1">
                        <a:latin typeface="Cambria Math" panose="02040503050406030204" pitchFamily="18" charset="0"/>
                      </a:rPr>
                      <m:t>𝜌</m:t>
                    </m:r>
                  </m:oMath>
                </a14:m>
                <a:r>
                  <a:rPr lang="zh-TW" altLang="en-US" sz="1200" dirty="0" smtClean="0">
                    <a:latin typeface="Cambria Math" pitchFamily="18" charset="0"/>
                    <a:ea typeface="Cambria Math" pitchFamily="18" charset="0"/>
                  </a:rPr>
                  <a:t> </a:t>
                </a:r>
                <a:r>
                  <a:rPr lang="en-US" altLang="zh-TW" sz="1200" dirty="0" smtClean="0">
                    <a:latin typeface="Cambria Math" pitchFamily="18" charset="0"/>
                    <a:ea typeface="Cambria Math" pitchFamily="18" charset="0"/>
                  </a:rPr>
                  <a:t>in limiting cases.</a:t>
                </a:r>
                <a:endParaRPr lang="zh-TW" altLang="en-US" sz="1200" dirty="0" smtClean="0">
                  <a:latin typeface="Cambria Math" pitchFamily="18" charset="0"/>
                  <a:ea typeface="Cambria Math"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65438" y="925338"/>
                <a:ext cx="8349048" cy="913070"/>
              </a:xfrm>
              <a:prstGeom prst="rect">
                <a:avLst/>
              </a:prstGeom>
              <a:blipFill rotWithShape="1">
                <a:blip r:embed="rId2"/>
                <a:stretch>
                  <a:fillRect b="-4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96562" y="1993557"/>
                <a:ext cx="8517924" cy="4418389"/>
              </a:xfrm>
              <a:prstGeom prst="rect">
                <a:avLst/>
              </a:prstGeom>
              <a:noFill/>
            </p:spPr>
            <p:txBody>
              <a:bodyPr wrap="square" rtlCol="0">
                <a:spAutoFit/>
              </a:bodyPr>
              <a:lstStyle/>
              <a:p>
                <a:r>
                  <a:rPr lang="en-US" altLang="zh-TW" dirty="0" smtClean="0">
                    <a:latin typeface="Cambria Math" pitchFamily="18" charset="0"/>
                    <a:ea typeface="Cambria Math" pitchFamily="18" charset="0"/>
                  </a:rPr>
                  <a:t>Now that we have </a:t>
                </a:r>
              </a:p>
              <a:p>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1. Worked </a:t>
                </a:r>
                <a:r>
                  <a:rPr lang="en-US" altLang="zh-TW" dirty="0">
                    <a:latin typeface="Cambria Math" pitchFamily="18" charset="0"/>
                    <a:ea typeface="Cambria Math" pitchFamily="18" charset="0"/>
                  </a:rPr>
                  <a:t>out how the Riemann Tensor </a:t>
                </a:r>
                <a14:m>
                  <m:oMath xmlns:m="http://schemas.openxmlformats.org/officeDocument/2006/math">
                    <m:sSub>
                      <m:sSubPr>
                        <m:ctrlPr>
                          <a:rPr lang="zh-TW" altLang="en-US" i="1">
                            <a:latin typeface="Cambria Math"/>
                          </a:rPr>
                        </m:ctrlPr>
                      </m:sSubPr>
                      <m:e>
                        <m:r>
                          <a:rPr lang="zh-TW" altLang="en-US" i="1">
                            <a:latin typeface="Cambria Math"/>
                          </a:rPr>
                          <m:t>𝑅</m:t>
                        </m:r>
                      </m:e>
                      <m:sub>
                        <m:r>
                          <m:rPr>
                            <m:sty m:val="p"/>
                          </m:rPr>
                          <a:rPr lang="zh-TW" altLang="en-US">
                            <a:latin typeface="Cambria Math"/>
                          </a:rPr>
                          <m:t>αβγδ</m:t>
                        </m:r>
                      </m:sub>
                    </m:sSub>
                  </m:oMath>
                </a14:m>
                <a:r>
                  <a:rPr lang="zh-TW" altLang="en-US" dirty="0">
                    <a:latin typeface="Cambria Math" pitchFamily="18" charset="0"/>
                    <a:ea typeface="Cambria Math" pitchFamily="18" charset="0"/>
                  </a:rPr>
                  <a:t> </a:t>
                </a:r>
                <a:r>
                  <a:rPr lang="en-US" altLang="zh-TW" dirty="0">
                    <a:latin typeface="Cambria Math" pitchFamily="18" charset="0"/>
                    <a:ea typeface="Cambria Math" pitchFamily="18" charset="0"/>
                  </a:rPr>
                  <a:t>related to the metric</a:t>
                </a:r>
                <a:r>
                  <a:rPr lang="en-US" altLang="zh-TW" dirty="0" smtClean="0">
                    <a:latin typeface="Cambria Math" pitchFamily="18" charset="0"/>
                    <a:ea typeface="Cambria Math" pitchFamily="18" charset="0"/>
                  </a:rPr>
                  <a:t>.</a:t>
                </a:r>
              </a:p>
              <a:p>
                <a:endParaRPr lang="en-US" altLang="zh-TW" dirty="0" smtClean="0">
                  <a:latin typeface="Cambria Math" pitchFamily="18" charset="0"/>
                  <a:ea typeface="Cambria Math" pitchFamily="18" charset="0"/>
                </a:endParaRPr>
              </a:p>
              <a:p>
                <a14:m>
                  <m:oMath xmlns:m="http://schemas.openxmlformats.org/officeDocument/2006/math">
                    <m:sSub>
                      <m:sSubPr>
                        <m:ctrlPr>
                          <a:rPr lang="zh-TW" altLang="en-US" i="1">
                            <a:latin typeface="Cambria Math"/>
                          </a:rPr>
                        </m:ctrlPr>
                      </m:sSubPr>
                      <m:e>
                        <m:r>
                          <a:rPr lang="zh-TW" altLang="en-US" i="1">
                            <a:latin typeface="Cambria Math"/>
                          </a:rPr>
                          <m:t>𝑅</m:t>
                        </m:r>
                      </m:e>
                      <m:sub>
                        <m:r>
                          <m:rPr>
                            <m:sty m:val="p"/>
                          </m:rPr>
                          <a:rPr lang="zh-TW" altLang="en-US">
                            <a:latin typeface="Cambria Math"/>
                          </a:rPr>
                          <m:t>αβγδ</m:t>
                        </m:r>
                      </m:sub>
                    </m:sSub>
                    <m:r>
                      <a:rPr lang="zh-TW" altLang="en-US">
                        <a:latin typeface="Cambria Math"/>
                      </a:rPr>
                      <m:t>=</m:t>
                    </m:r>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𝛤</m:t>
                            </m:r>
                          </m:e>
                          <m:sub>
                            <m:r>
                              <m:rPr>
                                <m:sty m:val="p"/>
                              </m:rPr>
                              <a:rPr lang="zh-TW" altLang="en-US">
                                <a:latin typeface="Cambria Math"/>
                              </a:rPr>
                              <m:t>αβδ</m:t>
                            </m:r>
                          </m:sub>
                        </m:sSub>
                      </m:num>
                      <m:den>
                        <m:r>
                          <a:rPr lang="zh-TW" altLang="en-US">
                            <a:latin typeface="Cambria Math"/>
                          </a:rPr>
                          <m:t>𝜕</m:t>
                        </m:r>
                        <m:sSup>
                          <m:sSupPr>
                            <m:ctrlPr>
                              <a:rPr lang="zh-TW" altLang="en-US" i="1">
                                <a:latin typeface="Cambria Math"/>
                              </a:rPr>
                            </m:ctrlPr>
                          </m:sSupPr>
                          <m:e>
                            <m:r>
                              <a:rPr lang="zh-TW" altLang="en-US" i="1">
                                <a:latin typeface="Cambria Math"/>
                              </a:rPr>
                              <m:t>𝑥</m:t>
                            </m:r>
                          </m:e>
                          <m:sup>
                            <m:r>
                              <a:rPr lang="zh-TW" altLang="en-US" i="1">
                                <a:latin typeface="Cambria Math"/>
                              </a:rPr>
                              <m:t>𝛾</m:t>
                            </m:r>
                          </m:sup>
                        </m:sSup>
                      </m:den>
                    </m:f>
                    <m:r>
                      <a:rPr lang="zh-TW" altLang="en-US">
                        <a:latin typeface="Cambria Math"/>
                      </a:rPr>
                      <m:t>−</m:t>
                    </m:r>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𝛤</m:t>
                            </m:r>
                          </m:e>
                          <m:sub>
                            <m:r>
                              <m:rPr>
                                <m:sty m:val="p"/>
                              </m:rPr>
                              <a:rPr lang="zh-TW" altLang="en-US">
                                <a:latin typeface="Cambria Math"/>
                              </a:rPr>
                              <m:t>αβγ</m:t>
                            </m:r>
                          </m:sub>
                        </m:sSub>
                      </m:num>
                      <m:den>
                        <m:r>
                          <a:rPr lang="zh-TW" altLang="en-US">
                            <a:latin typeface="Cambria Math"/>
                          </a:rPr>
                          <m:t>𝜕</m:t>
                        </m:r>
                        <m:sSup>
                          <m:sSupPr>
                            <m:ctrlPr>
                              <a:rPr lang="zh-TW" altLang="en-US" i="1">
                                <a:latin typeface="Cambria Math"/>
                              </a:rPr>
                            </m:ctrlPr>
                          </m:sSupPr>
                          <m:e>
                            <m:r>
                              <a:rPr lang="zh-TW" altLang="en-US" i="1">
                                <a:latin typeface="Cambria Math"/>
                              </a:rPr>
                              <m:t>𝑥</m:t>
                            </m:r>
                          </m:e>
                          <m:sup>
                            <m:r>
                              <a:rPr lang="zh-TW" altLang="en-US" i="1">
                                <a:latin typeface="Cambria Math"/>
                              </a:rPr>
                              <m:t>𝛿</m:t>
                            </m:r>
                          </m:sup>
                        </m:sSup>
                      </m:den>
                    </m:f>
                    <m:r>
                      <a:rPr lang="zh-TW" altLang="en-US">
                        <a:latin typeface="Cambria Math"/>
                      </a:rPr>
                      <m:t>+</m:t>
                    </m:r>
                    <m:sSup>
                      <m:sSupPr>
                        <m:ctrlPr>
                          <a:rPr lang="zh-TW" altLang="en-US" i="1">
                            <a:latin typeface="Cambria Math"/>
                          </a:rPr>
                        </m:ctrlPr>
                      </m:sSupPr>
                      <m:e>
                        <m:r>
                          <a:rPr lang="zh-TW" altLang="en-US" i="1">
                            <a:latin typeface="Cambria Math"/>
                          </a:rPr>
                          <m:t>𝑔</m:t>
                        </m:r>
                      </m:e>
                      <m:sup>
                        <m:r>
                          <m:rPr>
                            <m:sty m:val="p"/>
                          </m:rPr>
                          <a:rPr lang="zh-TW" altLang="en-US">
                            <a:latin typeface="Cambria Math"/>
                          </a:rPr>
                          <m:t>μν</m:t>
                        </m:r>
                      </m:sup>
                    </m:sSup>
                    <m:r>
                      <a:rPr lang="zh-TW" altLang="en-US">
                        <a:latin typeface="Cambria Math"/>
                      </a:rPr>
                      <m:t>⁢</m:t>
                    </m:r>
                    <m:d>
                      <m:dPr>
                        <m:ctrlPr>
                          <a:rPr lang="zh-TW" altLang="en-US" i="1">
                            <a:latin typeface="Cambria Math"/>
                          </a:rPr>
                        </m:ctrlPr>
                      </m:dPr>
                      <m:e>
                        <m:sSub>
                          <m:sSubPr>
                            <m:ctrlPr>
                              <a:rPr lang="zh-TW" altLang="en-US" i="1">
                                <a:latin typeface="Cambria Math"/>
                              </a:rPr>
                            </m:ctrlPr>
                          </m:sSubPr>
                          <m:e>
                            <m:r>
                              <a:rPr lang="zh-TW" altLang="en-US" i="1">
                                <a:latin typeface="Cambria Math"/>
                              </a:rPr>
                              <m:t>𝛤</m:t>
                            </m:r>
                          </m:e>
                          <m:sub>
                            <m:r>
                              <m:rPr>
                                <m:sty m:val="p"/>
                              </m:rPr>
                              <a:rPr lang="zh-TW" altLang="en-US">
                                <a:latin typeface="Cambria Math"/>
                              </a:rPr>
                              <m:t>μαδ</m:t>
                            </m:r>
                          </m:sub>
                        </m:sSub>
                        <m:r>
                          <a:rPr lang="zh-TW" altLang="en-US">
                            <a:latin typeface="Cambria Math"/>
                          </a:rPr>
                          <m:t>⁢</m:t>
                        </m:r>
                        <m:sSub>
                          <m:sSubPr>
                            <m:ctrlPr>
                              <a:rPr lang="zh-TW" altLang="en-US" i="1">
                                <a:latin typeface="Cambria Math"/>
                              </a:rPr>
                            </m:ctrlPr>
                          </m:sSubPr>
                          <m:e>
                            <m:r>
                              <a:rPr lang="zh-TW" altLang="en-US" i="1">
                                <a:latin typeface="Cambria Math"/>
                              </a:rPr>
                              <m:t>𝛤</m:t>
                            </m:r>
                          </m:e>
                          <m:sub>
                            <m:r>
                              <m:rPr>
                                <m:sty m:val="p"/>
                              </m:rPr>
                              <a:rPr lang="zh-TW" altLang="en-US">
                                <a:latin typeface="Cambria Math"/>
                              </a:rPr>
                              <m:t>νβγ</m:t>
                            </m:r>
                          </m:sub>
                        </m:sSub>
                        <m:r>
                          <a:rPr lang="zh-TW" altLang="en-US">
                            <a:latin typeface="Cambria Math"/>
                          </a:rPr>
                          <m:t>−</m:t>
                        </m:r>
                        <m:sSub>
                          <m:sSubPr>
                            <m:ctrlPr>
                              <a:rPr lang="zh-TW" altLang="en-US" i="1">
                                <a:latin typeface="Cambria Math"/>
                              </a:rPr>
                            </m:ctrlPr>
                          </m:sSubPr>
                          <m:e>
                            <m:r>
                              <a:rPr lang="zh-TW" altLang="en-US" i="1">
                                <a:latin typeface="Cambria Math"/>
                              </a:rPr>
                              <m:t>𝛤</m:t>
                            </m:r>
                          </m:e>
                          <m:sub>
                            <m:r>
                              <m:rPr>
                                <m:sty m:val="p"/>
                              </m:rPr>
                              <a:rPr lang="zh-TW" altLang="en-US">
                                <a:latin typeface="Cambria Math"/>
                              </a:rPr>
                              <m:t>μαγ</m:t>
                            </m:r>
                          </m:sub>
                        </m:sSub>
                        <m:r>
                          <a:rPr lang="zh-TW" altLang="en-US">
                            <a:latin typeface="Cambria Math"/>
                          </a:rPr>
                          <m:t>⁢</m:t>
                        </m:r>
                        <m:sSub>
                          <m:sSubPr>
                            <m:ctrlPr>
                              <a:rPr lang="zh-TW" altLang="en-US" i="1">
                                <a:latin typeface="Cambria Math"/>
                              </a:rPr>
                            </m:ctrlPr>
                          </m:sSubPr>
                          <m:e>
                            <m:r>
                              <a:rPr lang="zh-TW" altLang="en-US" i="1">
                                <a:latin typeface="Cambria Math"/>
                              </a:rPr>
                              <m:t>𝛤</m:t>
                            </m:r>
                          </m:e>
                          <m:sub>
                            <m:r>
                              <m:rPr>
                                <m:sty m:val="p"/>
                              </m:rPr>
                              <a:rPr lang="zh-TW" altLang="en-US">
                                <a:latin typeface="Cambria Math"/>
                              </a:rPr>
                              <m:t>νβδ</m:t>
                            </m:r>
                          </m:sub>
                        </m:sSub>
                      </m:e>
                    </m:d>
                  </m:oMath>
                </a14:m>
                <a:r>
                  <a:rPr lang="zh-TW" altLang="en-US" dirty="0" smtClean="0"/>
                  <a:t> </a:t>
                </a:r>
                <a:r>
                  <a:rPr lang="en-US" altLang="zh-TW" dirty="0" smtClean="0"/>
                  <a:t>;</a:t>
                </a:r>
                <a:r>
                  <a:rPr lang="zh-TW" altLang="en-US" dirty="0" smtClean="0"/>
                  <a:t> </a:t>
                </a:r>
                <a14:m>
                  <m:oMath xmlns:m="http://schemas.openxmlformats.org/officeDocument/2006/math">
                    <m:sSub>
                      <m:sSubPr>
                        <m:ctrlPr>
                          <a:rPr lang="zh-TW" altLang="en-US" i="1">
                            <a:latin typeface="Cambria Math"/>
                          </a:rPr>
                        </m:ctrlPr>
                      </m:sSubPr>
                      <m:e>
                        <m:r>
                          <a:rPr lang="zh-TW" altLang="en-US" i="1">
                            <a:latin typeface="Cambria Math"/>
                          </a:rPr>
                          <m:t>𝛤</m:t>
                        </m:r>
                      </m:e>
                      <m:sub>
                        <m:r>
                          <m:rPr>
                            <m:sty m:val="p"/>
                          </m:rPr>
                          <a:rPr lang="zh-TW" altLang="en-US">
                            <a:latin typeface="Cambria Math"/>
                          </a:rPr>
                          <m:t>αβγ</m:t>
                        </m:r>
                      </m:sub>
                    </m:sSub>
                    <m:r>
                      <a:rPr lang="zh-TW" altLang="en-US">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2</m:t>
                        </m:r>
                      </m:den>
                    </m:f>
                    <m:r>
                      <a:rPr lang="zh-TW" altLang="en-US">
                        <a:latin typeface="Cambria Math"/>
                      </a:rPr>
                      <m:t>⁢</m:t>
                    </m:r>
                    <m:d>
                      <m:dPr>
                        <m:ctrlPr>
                          <a:rPr lang="zh-TW" altLang="en-US" i="1">
                            <a:latin typeface="Cambria Math"/>
                          </a:rPr>
                        </m:ctrlPr>
                      </m:dPr>
                      <m:e>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𝑔</m:t>
                                </m:r>
                              </m:e>
                              <m:sub>
                                <m:r>
                                  <m:rPr>
                                    <m:sty m:val="p"/>
                                  </m:rPr>
                                  <a:rPr lang="zh-TW" altLang="en-US">
                                    <a:latin typeface="Cambria Math"/>
                                  </a:rPr>
                                  <m:t>αβ</m:t>
                                </m:r>
                              </m:sub>
                            </m:sSub>
                          </m:num>
                          <m:den>
                            <m:r>
                              <a:rPr lang="zh-TW" altLang="en-US">
                                <a:latin typeface="Cambria Math"/>
                              </a:rPr>
                              <m:t>𝜕</m:t>
                            </m:r>
                            <m:sSup>
                              <m:sSupPr>
                                <m:ctrlPr>
                                  <a:rPr lang="zh-TW" altLang="en-US" i="1">
                                    <a:latin typeface="Cambria Math"/>
                                  </a:rPr>
                                </m:ctrlPr>
                              </m:sSupPr>
                              <m:e>
                                <m:r>
                                  <a:rPr lang="zh-TW" altLang="en-US" i="1">
                                    <a:latin typeface="Cambria Math"/>
                                  </a:rPr>
                                  <m:t>𝑥</m:t>
                                </m:r>
                              </m:e>
                              <m:sup>
                                <m:r>
                                  <a:rPr lang="zh-TW" altLang="en-US" i="1">
                                    <a:latin typeface="Cambria Math"/>
                                  </a:rPr>
                                  <m:t>𝛾</m:t>
                                </m:r>
                              </m:sup>
                            </m:sSup>
                          </m:den>
                        </m:f>
                        <m:r>
                          <a:rPr lang="zh-TW" altLang="en-US">
                            <a:latin typeface="Cambria Math"/>
                          </a:rPr>
                          <m:t>+</m:t>
                        </m:r>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𝑔</m:t>
                                </m:r>
                              </m:e>
                              <m:sub>
                                <m:r>
                                  <m:rPr>
                                    <m:sty m:val="p"/>
                                  </m:rPr>
                                  <a:rPr lang="zh-TW" altLang="en-US">
                                    <a:latin typeface="Cambria Math"/>
                                  </a:rPr>
                                  <m:t>αγ</m:t>
                                </m:r>
                              </m:sub>
                            </m:sSub>
                          </m:num>
                          <m:den>
                            <m:r>
                              <a:rPr lang="zh-TW" altLang="en-US">
                                <a:latin typeface="Cambria Math"/>
                              </a:rPr>
                              <m:t>𝜕</m:t>
                            </m:r>
                            <m:sSup>
                              <m:sSupPr>
                                <m:ctrlPr>
                                  <a:rPr lang="zh-TW" altLang="en-US" i="1">
                                    <a:latin typeface="Cambria Math"/>
                                  </a:rPr>
                                </m:ctrlPr>
                              </m:sSupPr>
                              <m:e>
                                <m:r>
                                  <a:rPr lang="zh-TW" altLang="en-US" i="1">
                                    <a:latin typeface="Cambria Math"/>
                                  </a:rPr>
                                  <m:t>𝑥</m:t>
                                </m:r>
                              </m:e>
                              <m:sup>
                                <m:r>
                                  <a:rPr lang="zh-TW" altLang="en-US" i="1">
                                    <a:latin typeface="Cambria Math"/>
                                  </a:rPr>
                                  <m:t>𝛽</m:t>
                                </m:r>
                              </m:sup>
                            </m:sSup>
                          </m:den>
                        </m:f>
                        <m:r>
                          <a:rPr lang="zh-TW" altLang="en-US">
                            <a:latin typeface="Cambria Math"/>
                          </a:rPr>
                          <m:t>−</m:t>
                        </m:r>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𝑔</m:t>
                                </m:r>
                              </m:e>
                              <m:sub>
                                <m:r>
                                  <m:rPr>
                                    <m:sty m:val="p"/>
                                  </m:rPr>
                                  <a:rPr lang="zh-TW" altLang="en-US">
                                    <a:latin typeface="Cambria Math"/>
                                  </a:rPr>
                                  <m:t>βγ</m:t>
                                </m:r>
                              </m:sub>
                            </m:sSub>
                          </m:num>
                          <m:den>
                            <m:r>
                              <a:rPr lang="zh-TW" altLang="en-US">
                                <a:latin typeface="Cambria Math"/>
                              </a:rPr>
                              <m:t>𝜕</m:t>
                            </m:r>
                            <m:sSup>
                              <m:sSupPr>
                                <m:ctrlPr>
                                  <a:rPr lang="zh-TW" altLang="en-US" i="1">
                                    <a:latin typeface="Cambria Math"/>
                                  </a:rPr>
                                </m:ctrlPr>
                              </m:sSupPr>
                              <m:e>
                                <m:r>
                                  <a:rPr lang="zh-TW" altLang="en-US" i="1">
                                    <a:latin typeface="Cambria Math"/>
                                  </a:rPr>
                                  <m:t>𝑥</m:t>
                                </m:r>
                              </m:e>
                              <m:sup>
                                <m:r>
                                  <a:rPr lang="zh-TW" altLang="en-US" i="1">
                                    <a:latin typeface="Cambria Math"/>
                                  </a:rPr>
                                  <m:t>𝛼</m:t>
                                </m:r>
                              </m:sup>
                            </m:sSup>
                          </m:den>
                        </m:f>
                      </m:e>
                    </m:d>
                  </m:oMath>
                </a14:m>
                <a:endParaRPr lang="zh-TW" altLang="en-US" dirty="0"/>
              </a:p>
              <a:p>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2. Found the relation between the Riemann Tensor </a:t>
                </a:r>
                <a14:m>
                  <m:oMath xmlns:m="http://schemas.openxmlformats.org/officeDocument/2006/math">
                    <m:sSub>
                      <m:sSubPr>
                        <m:ctrlPr>
                          <a:rPr lang="zh-TW" altLang="en-US" i="1">
                            <a:latin typeface="Cambria Math"/>
                          </a:rPr>
                        </m:ctrlPr>
                      </m:sSubPr>
                      <m:e>
                        <m:r>
                          <a:rPr lang="zh-TW" altLang="en-US" i="1">
                            <a:latin typeface="Cambria Math"/>
                          </a:rPr>
                          <m:t>𝑅</m:t>
                        </m:r>
                      </m:e>
                      <m:sub>
                        <m:r>
                          <m:rPr>
                            <m:sty m:val="p"/>
                          </m:rPr>
                          <a:rPr lang="zh-TW" altLang="en-US">
                            <a:latin typeface="Cambria Math"/>
                          </a:rPr>
                          <m:t>αβγδ</m:t>
                        </m:r>
                      </m:sub>
                    </m:sSub>
                  </m:oMath>
                </a14:m>
                <a:r>
                  <a:rPr lang="en-US" altLang="zh-TW" dirty="0" smtClean="0">
                    <a:latin typeface="Cambria Math" pitchFamily="18" charset="0"/>
                    <a:ea typeface="Cambria Math" pitchFamily="18" charset="0"/>
                  </a:rPr>
                  <a:t> and the Einstein Tensor </a:t>
                </a:r>
                <a14:m>
                  <m:oMath xmlns:m="http://schemas.openxmlformats.org/officeDocument/2006/math">
                    <m:sSup>
                      <m:sSupPr>
                        <m:ctrlPr>
                          <a:rPr lang="zh-TW" altLang="en-US" i="1">
                            <a:latin typeface="Cambria Math"/>
                          </a:rPr>
                        </m:ctrlPr>
                      </m:sSupPr>
                      <m:e>
                        <m:r>
                          <a:rPr lang="zh-TW" altLang="en-US" i="1">
                            <a:latin typeface="Cambria Math"/>
                          </a:rPr>
                          <m:t>𝐺</m:t>
                        </m:r>
                      </m:e>
                      <m:sup>
                        <m:r>
                          <m:rPr>
                            <m:sty m:val="p"/>
                          </m:rPr>
                          <a:rPr lang="zh-TW" altLang="en-US">
                            <a:latin typeface="Cambria Math"/>
                          </a:rPr>
                          <m:t>αβ</m:t>
                        </m:r>
                      </m:sup>
                    </m:sSup>
                  </m:oMath>
                </a14:m>
                <a:r>
                  <a:rPr lang="en-US" altLang="zh-TW" dirty="0" smtClean="0">
                    <a:latin typeface="Cambria Math" pitchFamily="18" charset="0"/>
                    <a:ea typeface="Cambria Math" pitchFamily="18" charset="0"/>
                  </a:rPr>
                  <a:t>.</a:t>
                </a:r>
              </a:p>
              <a:p>
                <a:endParaRPr lang="en-US" altLang="zh-TW" dirty="0">
                  <a:latin typeface="Cambria Math" pitchFamily="18" charset="0"/>
                  <a:ea typeface="Cambria Math" pitchFamily="18" charset="0"/>
                </a:endParaRPr>
              </a:p>
              <a:p>
                <a:pPr/>
                <a14:m>
                  <m:oMathPara xmlns:m="http://schemas.openxmlformats.org/officeDocument/2006/math">
                    <m:oMathParaPr>
                      <m:jc m:val="centerGroup"/>
                    </m:oMathParaPr>
                    <m:oMath xmlns:m="http://schemas.openxmlformats.org/officeDocument/2006/math">
                      <m:sSup>
                        <m:sSupPr>
                          <m:ctrlPr>
                            <a:rPr lang="zh-TW" altLang="en-US" i="1" smtClean="0">
                              <a:latin typeface="Cambria Math"/>
                            </a:rPr>
                          </m:ctrlPr>
                        </m:sSupPr>
                        <m:e>
                          <m:r>
                            <a:rPr lang="zh-TW" altLang="en-US" i="1">
                              <a:latin typeface="Cambria Math"/>
                            </a:rPr>
                            <m:t>𝐺</m:t>
                          </m:r>
                        </m:e>
                        <m:sup>
                          <m:r>
                            <m:rPr>
                              <m:sty m:val="p"/>
                            </m:rPr>
                            <a:rPr lang="zh-TW" altLang="en-US">
                              <a:latin typeface="Cambria Math"/>
                            </a:rPr>
                            <m:t>αβ</m:t>
                          </m:r>
                        </m:sup>
                      </m:sSup>
                      <m:r>
                        <a:rPr lang="zh-TW" altLang="en-US">
                          <a:latin typeface="Cambria Math"/>
                        </a:rPr>
                        <m:t>≡</m:t>
                      </m:r>
                      <m:sSup>
                        <m:sSupPr>
                          <m:ctrlPr>
                            <a:rPr lang="zh-TW" altLang="en-US" i="1">
                              <a:latin typeface="Cambria Math"/>
                            </a:rPr>
                          </m:ctrlPr>
                        </m:sSupPr>
                        <m:e>
                          <m:r>
                            <a:rPr lang="zh-TW" altLang="en-US" i="1">
                              <a:latin typeface="Cambria Math"/>
                            </a:rPr>
                            <m:t>𝑅</m:t>
                          </m:r>
                        </m:e>
                        <m:sup>
                          <m:r>
                            <m:rPr>
                              <m:sty m:val="p"/>
                            </m:rPr>
                            <a:rPr lang="zh-TW" altLang="en-US">
                              <a:latin typeface="Cambria Math"/>
                            </a:rPr>
                            <m:t>αβ</m:t>
                          </m:r>
                        </m:sup>
                      </m:sSup>
                      <m:r>
                        <a:rPr lang="zh-TW" altLang="en-US">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2</m:t>
                          </m:r>
                        </m:den>
                      </m:f>
                      <m:r>
                        <a:rPr lang="zh-TW" altLang="en-US">
                          <a:latin typeface="Cambria Math"/>
                        </a:rPr>
                        <m:t>⁢</m:t>
                      </m:r>
                      <m:sSup>
                        <m:sSupPr>
                          <m:ctrlPr>
                            <a:rPr lang="zh-TW" altLang="en-US" i="1">
                              <a:latin typeface="Cambria Math"/>
                            </a:rPr>
                          </m:ctrlPr>
                        </m:sSupPr>
                        <m:e>
                          <m:r>
                            <a:rPr lang="zh-TW" altLang="en-US" i="1">
                              <a:latin typeface="Cambria Math"/>
                            </a:rPr>
                            <m:t>𝑔</m:t>
                          </m:r>
                        </m:e>
                        <m:sup>
                          <m:r>
                            <m:rPr>
                              <m:sty m:val="p"/>
                            </m:rPr>
                            <a:rPr lang="zh-TW" altLang="en-US">
                              <a:latin typeface="Cambria Math"/>
                            </a:rPr>
                            <m:t>αβ</m:t>
                          </m:r>
                        </m:sup>
                      </m:sSup>
                      <m:r>
                        <a:rPr lang="zh-TW" altLang="en-US">
                          <a:latin typeface="Cambria Math"/>
                        </a:rPr>
                        <m:t>⁢</m:t>
                      </m:r>
                      <m:r>
                        <a:rPr lang="zh-TW" altLang="en-US" i="1">
                          <a:latin typeface="Cambria Math"/>
                        </a:rPr>
                        <m:t>𝑅</m:t>
                      </m:r>
                      <m:r>
                        <a:rPr lang="en-US" altLang="zh-TW" b="0" i="1" smtClean="0">
                          <a:latin typeface="Cambria Math"/>
                        </a:rPr>
                        <m:t>=</m:t>
                      </m:r>
                      <m:sSub>
                        <m:sSubPr>
                          <m:ctrlPr>
                            <a:rPr lang="zh-TW" altLang="en-US" i="1">
                              <a:latin typeface="Cambria Math"/>
                            </a:rPr>
                          </m:ctrlPr>
                        </m:sSubPr>
                        <m:e>
                          <m:r>
                            <a:rPr lang="zh-TW" altLang="en-US" i="1">
                              <a:latin typeface="Cambria Math"/>
                            </a:rPr>
                            <m:t>𝑔</m:t>
                          </m:r>
                        </m:e>
                        <m:sub>
                          <m:r>
                            <m:rPr>
                              <m:sty m:val="p"/>
                            </m:rPr>
                            <a:rPr lang="zh-TW" altLang="en-US">
                              <a:latin typeface="Cambria Math"/>
                            </a:rPr>
                            <m:t>μν</m:t>
                          </m:r>
                        </m:sub>
                      </m:sSub>
                      <m:r>
                        <a:rPr lang="zh-TW" altLang="en-US">
                          <a:latin typeface="Cambria Math"/>
                        </a:rPr>
                        <m:t>⁢</m:t>
                      </m:r>
                      <m:sSup>
                        <m:sSupPr>
                          <m:ctrlPr>
                            <a:rPr lang="zh-TW" altLang="en-US" i="1">
                              <a:latin typeface="Cambria Math"/>
                            </a:rPr>
                          </m:ctrlPr>
                        </m:sSupPr>
                        <m:e>
                          <m:r>
                            <a:rPr lang="zh-TW" altLang="en-US" i="1">
                              <a:latin typeface="Cambria Math"/>
                            </a:rPr>
                            <m:t>𝑅</m:t>
                          </m:r>
                        </m:e>
                        <m:sup>
                          <m:r>
                            <m:rPr>
                              <m:sty m:val="p"/>
                            </m:rPr>
                            <a:rPr lang="zh-TW" altLang="en-US">
                              <a:latin typeface="Cambria Math"/>
                            </a:rPr>
                            <m:t>μανβ</m:t>
                          </m:r>
                        </m:sup>
                      </m:sSup>
                      <m:r>
                        <a:rPr lang="en-US" altLang="zh-TW" b="0" i="1" smtClean="0">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2</m:t>
                          </m:r>
                        </m:den>
                      </m:f>
                      <m:r>
                        <a:rPr lang="zh-TW" altLang="en-US">
                          <a:latin typeface="Cambria Math"/>
                        </a:rPr>
                        <m:t>⁢</m:t>
                      </m:r>
                      <m:sSup>
                        <m:sSupPr>
                          <m:ctrlPr>
                            <a:rPr lang="zh-TW" altLang="en-US" i="1">
                              <a:latin typeface="Cambria Math"/>
                            </a:rPr>
                          </m:ctrlPr>
                        </m:sSupPr>
                        <m:e>
                          <m:r>
                            <a:rPr lang="zh-TW" altLang="en-US" i="1">
                              <a:latin typeface="Cambria Math"/>
                            </a:rPr>
                            <m:t>𝑔</m:t>
                          </m:r>
                        </m:e>
                        <m:sup>
                          <m:r>
                            <m:rPr>
                              <m:sty m:val="p"/>
                            </m:rPr>
                            <a:rPr lang="zh-TW" altLang="en-US">
                              <a:latin typeface="Cambria Math"/>
                            </a:rPr>
                            <m:t>αβ</m:t>
                          </m:r>
                        </m:sup>
                      </m:sSup>
                      <m:sSup>
                        <m:sSupPr>
                          <m:ctrlPr>
                            <a:rPr lang="zh-TW" altLang="en-US" i="1">
                              <a:latin typeface="Cambria Math"/>
                            </a:rPr>
                          </m:ctrlPr>
                        </m:sSupPr>
                        <m:e>
                          <m:r>
                            <a:rPr lang="zh-TW" altLang="en-US" i="1">
                              <a:latin typeface="Cambria Math"/>
                            </a:rPr>
                            <m:t>𝑔</m:t>
                          </m:r>
                        </m:e>
                        <m:sup>
                          <m:r>
                            <m:rPr>
                              <m:sty m:val="p"/>
                            </m:rPr>
                            <a:rPr lang="zh-TW" altLang="en-US">
                              <a:latin typeface="Cambria Math"/>
                            </a:rPr>
                            <m:t>γδ</m:t>
                          </m:r>
                        </m:sup>
                      </m:sSup>
                      <m:r>
                        <a:rPr lang="zh-TW" altLang="en-US">
                          <a:latin typeface="Cambria Math"/>
                        </a:rPr>
                        <m:t>⁢</m:t>
                      </m:r>
                      <m:sSup>
                        <m:sSupPr>
                          <m:ctrlPr>
                            <a:rPr lang="zh-TW" altLang="en-US" i="1">
                              <a:latin typeface="Cambria Math"/>
                            </a:rPr>
                          </m:ctrlPr>
                        </m:sSupPr>
                        <m:e>
                          <m:r>
                            <a:rPr lang="zh-TW" altLang="en-US" i="1">
                              <a:latin typeface="Cambria Math"/>
                            </a:rPr>
                            <m:t>𝑔</m:t>
                          </m:r>
                        </m:e>
                        <m:sup>
                          <m:r>
                            <m:rPr>
                              <m:sty m:val="p"/>
                            </m:rPr>
                            <a:rPr lang="zh-TW" altLang="en-US">
                              <a:latin typeface="Cambria Math"/>
                            </a:rPr>
                            <m:t>μν</m:t>
                          </m:r>
                        </m:sup>
                      </m:sSup>
                      <m:r>
                        <a:rPr lang="zh-TW" altLang="en-US">
                          <a:latin typeface="Cambria Math"/>
                        </a:rPr>
                        <m:t>⁢</m:t>
                      </m:r>
                      <m:sSub>
                        <m:sSubPr>
                          <m:ctrlPr>
                            <a:rPr lang="zh-TW" altLang="en-US" i="1">
                              <a:latin typeface="Cambria Math"/>
                            </a:rPr>
                          </m:ctrlPr>
                        </m:sSubPr>
                        <m:e>
                          <m:r>
                            <a:rPr lang="zh-TW" altLang="en-US" i="1">
                              <a:latin typeface="Cambria Math"/>
                            </a:rPr>
                            <m:t>𝑅</m:t>
                          </m:r>
                        </m:e>
                        <m:sub>
                          <m:r>
                            <m:rPr>
                              <m:sty m:val="p"/>
                            </m:rPr>
                            <a:rPr lang="zh-TW" altLang="en-US">
                              <a:latin typeface="Cambria Math"/>
                            </a:rPr>
                            <m:t>μδνγ</m:t>
                          </m:r>
                        </m:sub>
                      </m:sSub>
                    </m:oMath>
                  </m:oMathPara>
                </a14:m>
                <a:endParaRPr lang="zh-TW" altLang="en-US" dirty="0"/>
              </a:p>
              <a:p>
                <a:endParaRPr lang="zh-TW" altLang="en-US" dirty="0"/>
              </a:p>
              <a:p>
                <a:r>
                  <a:rPr lang="en-US" altLang="zh-TW" dirty="0" smtClean="0"/>
                  <a:t>We are in good position to finally tackle the proportionality constant K.</a:t>
                </a:r>
              </a:p>
              <a:p>
                <a:endParaRPr lang="en-US" altLang="zh-TW" dirty="0"/>
              </a:p>
              <a:p>
                <a:r>
                  <a:rPr lang="en-US" altLang="zh-TW" dirty="0" smtClean="0"/>
                  <a:t>How we go about doing this is through the idea that Newtonian Gravity is actually a weak field limit of General Relativity.</a:t>
                </a:r>
                <a:endParaRPr lang="en-US" altLang="zh-TW" dirty="0" smtClean="0">
                  <a:latin typeface="Cambria Math" pitchFamily="18" charset="0"/>
                  <a:ea typeface="Cambria Math"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96562" y="1993557"/>
                <a:ext cx="8517924" cy="4418389"/>
              </a:xfrm>
              <a:prstGeom prst="rect">
                <a:avLst/>
              </a:prstGeom>
              <a:blipFill rotWithShape="1">
                <a:blip r:embed="rId3"/>
                <a:stretch>
                  <a:fillRect l="-644" t="-828" r="-1145" b="-12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424311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altLang="zh-TW" sz="3200" dirty="0"/>
              <a:t>The final link – the proportionality constant</a:t>
            </a:r>
            <a:endParaRPr lang="zh-TW" altLang="en-US" sz="3200" dirty="0"/>
          </a:p>
        </p:txBody>
      </p:sp>
      <mc:AlternateContent xmlns:mc="http://schemas.openxmlformats.org/markup-compatibility/2006" xmlns:a14="http://schemas.microsoft.com/office/drawing/2010/main">
        <mc:Choice Requires="a14">
          <p:sp>
            <p:nvSpPr>
              <p:cNvPr id="3" name="TextBox 2"/>
              <p:cNvSpPr txBox="1"/>
              <p:nvPr/>
            </p:nvSpPr>
            <p:spPr>
              <a:xfrm>
                <a:off x="465438" y="925338"/>
                <a:ext cx="8349048" cy="913070"/>
              </a:xfrm>
              <a:prstGeom prst="rect">
                <a:avLst/>
              </a:prstGeom>
              <a:noFill/>
            </p:spPr>
            <p:txBody>
              <a:bodyPr wrap="square" rtlCol="0">
                <a:spAutoFit/>
              </a:bodyPr>
              <a:lstStyle/>
              <a:p>
                <a:pPr algn="ctr"/>
                <a:r>
                  <a:rPr lang="en-US" altLang="zh-TW" sz="1200" strike="sngStrike" dirty="0" smtClean="0">
                    <a:latin typeface="Cambria Math" pitchFamily="18" charset="0"/>
                    <a:ea typeface="Cambria Math" pitchFamily="18" charset="0"/>
                  </a:rPr>
                  <a:t>1. Find </a:t>
                </a:r>
                <a14:m>
                  <m:oMath xmlns:m="http://schemas.openxmlformats.org/officeDocument/2006/math">
                    <m:sSup>
                      <m:sSupPr>
                        <m:ctrlPr>
                          <a:rPr lang="zh-TW" altLang="en-US" sz="1200" i="1" strike="sngStrike">
                            <a:latin typeface="Cambria Math"/>
                          </a:rPr>
                        </m:ctrlPr>
                      </m:sSupPr>
                      <m:e>
                        <m:r>
                          <a:rPr lang="zh-TW" altLang="en-US" sz="1200" i="1" strike="sngStrike">
                            <a:latin typeface="Cambria Math"/>
                          </a:rPr>
                          <m:t>𝐺</m:t>
                        </m:r>
                      </m:e>
                      <m:sup>
                        <m:r>
                          <m:rPr>
                            <m:sty m:val="p"/>
                          </m:rPr>
                          <a:rPr lang="zh-TW" altLang="en-US" sz="1200" strike="sngStrike">
                            <a:latin typeface="Cambria Math"/>
                          </a:rPr>
                          <m:t>αβ</m:t>
                        </m:r>
                      </m:sup>
                    </m:sSup>
                  </m:oMath>
                </a14:m>
                <a:r>
                  <a:rPr lang="en-US" altLang="zh-TW" sz="1200" strike="sngStrike" dirty="0" smtClean="0">
                    <a:latin typeface="Cambria Math" pitchFamily="18" charset="0"/>
                    <a:ea typeface="Cambria Math" pitchFamily="18" charset="0"/>
                  </a:rPr>
                  <a:t> from the Riemann Tensor </a:t>
                </a:r>
                <a14:m>
                  <m:oMath xmlns:m="http://schemas.openxmlformats.org/officeDocument/2006/math">
                    <m:sSub>
                      <m:sSubPr>
                        <m:ctrlPr>
                          <a:rPr lang="zh-TW" altLang="en-US" sz="1200" i="1" strike="sngStrike">
                            <a:latin typeface="Cambria Math"/>
                          </a:rPr>
                        </m:ctrlPr>
                      </m:sSubPr>
                      <m:e>
                        <m:r>
                          <a:rPr lang="zh-TW" altLang="en-US" sz="1200" i="1" strike="sngStrike">
                            <a:latin typeface="Cambria Math"/>
                          </a:rPr>
                          <m:t>𝑅</m:t>
                        </m:r>
                      </m:e>
                      <m:sub>
                        <m:r>
                          <m:rPr>
                            <m:sty m:val="p"/>
                          </m:rPr>
                          <a:rPr lang="zh-TW" altLang="en-US" sz="1200" strike="sngStrike">
                            <a:latin typeface="Cambria Math"/>
                          </a:rPr>
                          <m:t>αβγδ</m:t>
                        </m:r>
                      </m:sub>
                    </m:sSub>
                  </m:oMath>
                </a14:m>
                <a:r>
                  <a:rPr lang="en-US" altLang="zh-TW" sz="1200" strike="sngStrike" dirty="0" smtClean="0">
                    <a:latin typeface="Cambria Math" pitchFamily="18" charset="0"/>
                    <a:ea typeface="Cambria Math" pitchFamily="18" charset="0"/>
                  </a:rPr>
                  <a:t>. </a:t>
                </a:r>
              </a:p>
              <a:p>
                <a:pPr algn="ctr"/>
                <a:r>
                  <a:rPr lang="en-US" altLang="zh-TW" sz="1200" strike="sngStrike" dirty="0" smtClean="0">
                    <a:latin typeface="Cambria Math" pitchFamily="18" charset="0"/>
                    <a:ea typeface="Cambria Math" pitchFamily="18" charset="0"/>
                  </a:rPr>
                  <a:t>2.</a:t>
                </a:r>
                <a:r>
                  <a:rPr lang="zh-TW" altLang="en-US" sz="1200" strike="sngStrike" dirty="0"/>
                  <a:t> </a:t>
                </a:r>
                <a14:m>
                  <m:oMath xmlns:m="http://schemas.openxmlformats.org/officeDocument/2006/math">
                    <m:sSup>
                      <m:sSupPr>
                        <m:ctrlPr>
                          <a:rPr lang="zh-TW" altLang="en-US" sz="1200" i="1" strike="sngStrike">
                            <a:latin typeface="Cambria Math"/>
                          </a:rPr>
                        </m:ctrlPr>
                      </m:sSupPr>
                      <m:e>
                        <m:r>
                          <a:rPr lang="zh-TW" altLang="en-US" sz="1200" i="1" strike="sngStrike">
                            <a:latin typeface="Cambria Math"/>
                          </a:rPr>
                          <m:t>𝐺</m:t>
                        </m:r>
                      </m:e>
                      <m:sup>
                        <m:r>
                          <m:rPr>
                            <m:sty m:val="p"/>
                          </m:rPr>
                          <a:rPr lang="zh-TW" altLang="en-US" sz="1200" strike="sngStrike">
                            <a:latin typeface="Cambria Math"/>
                          </a:rPr>
                          <m:t>αβ</m:t>
                        </m:r>
                      </m:sup>
                    </m:sSup>
                    <m:r>
                      <a:rPr lang="zh-TW" altLang="en-US" sz="1200" i="1" strike="sngStrike">
                        <a:latin typeface="Cambria Math"/>
                      </a:rPr>
                      <m:t> </m:t>
                    </m:r>
                  </m:oMath>
                </a14:m>
                <a:r>
                  <a:rPr lang="en-US" altLang="zh-TW" sz="1200" strike="sngStrike" dirty="0" smtClean="0">
                    <a:latin typeface="Cambria Math" pitchFamily="18" charset="0"/>
                    <a:ea typeface="Cambria Math" pitchFamily="18" charset="0"/>
                  </a:rPr>
                  <a:t>must satisfy </a:t>
                </a:r>
                <a14:m>
                  <m:oMath xmlns:m="http://schemas.openxmlformats.org/officeDocument/2006/math">
                    <m:r>
                      <a:rPr lang="zh-TW" altLang="en-US" sz="1200" strike="sngStrike">
                        <a:latin typeface="Cambria Math"/>
                      </a:rPr>
                      <m:t>𝛻</m:t>
                    </m:r>
                    <m:r>
                      <a:rPr lang="zh-TW" altLang="en-US" sz="1200" strike="sngStrike">
                        <a:latin typeface="Cambria Math"/>
                      </a:rPr>
                      <m:t>·</m:t>
                    </m:r>
                    <m:groupChr>
                      <m:groupChrPr>
                        <m:chr m:val="↔"/>
                        <m:pos m:val="top"/>
                        <m:vertJc m:val="bot"/>
                        <m:ctrlPr>
                          <a:rPr lang="zh-TW" altLang="en-US" sz="1200" i="1" strike="sngStrike">
                            <a:latin typeface="Cambria Math"/>
                          </a:rPr>
                        </m:ctrlPr>
                      </m:groupChrPr>
                      <m:e>
                        <m:r>
                          <a:rPr lang="en-US" altLang="zh-TW" sz="1200" i="1" strike="sngStrike">
                            <a:latin typeface="Cambria Math"/>
                          </a:rPr>
                          <m:t>𝐺</m:t>
                        </m:r>
                      </m:e>
                    </m:groupChr>
                    <m:r>
                      <a:rPr lang="zh-TW" altLang="en-US" sz="1200" strike="sngStrike">
                        <a:latin typeface="Cambria Math"/>
                      </a:rPr>
                      <m:t>=0</m:t>
                    </m:r>
                    <m:r>
                      <a:rPr lang="en-US" altLang="zh-TW" sz="1200" strike="sngStrike">
                        <a:latin typeface="Cambria Math"/>
                      </a:rPr>
                      <m:t>.</m:t>
                    </m:r>
                  </m:oMath>
                </a14:m>
                <a:endParaRPr lang="en-US" altLang="zh-TW" sz="1200" strike="sngStrike" dirty="0" smtClean="0">
                  <a:latin typeface="Cambria Math" pitchFamily="18" charset="0"/>
                  <a:ea typeface="Cambria Math" pitchFamily="18" charset="0"/>
                </a:endParaRPr>
              </a:p>
              <a:p>
                <a:pPr algn="ctr"/>
                <a:r>
                  <a:rPr lang="en-US" altLang="zh-TW" sz="1200" dirty="0" smtClean="0">
                    <a:latin typeface="Cambria Math" pitchFamily="18" charset="0"/>
                    <a:ea typeface="Cambria Math" pitchFamily="18" charset="0"/>
                  </a:rPr>
                  <a:t>3. Find the proportionality constant K in </a:t>
                </a:r>
                <a14:m>
                  <m:oMath xmlns:m="http://schemas.openxmlformats.org/officeDocument/2006/math">
                    <m:sSup>
                      <m:sSupPr>
                        <m:ctrlPr>
                          <a:rPr lang="zh-TW" altLang="en-US" sz="1200" i="1">
                            <a:latin typeface="Cambria Math"/>
                          </a:rPr>
                        </m:ctrlPr>
                      </m:sSupPr>
                      <m:e>
                        <m:r>
                          <a:rPr lang="zh-TW" altLang="en-US" sz="1200" i="1">
                            <a:latin typeface="Cambria Math"/>
                          </a:rPr>
                          <m:t>𝐺</m:t>
                        </m:r>
                      </m:e>
                      <m:sup>
                        <m:r>
                          <m:rPr>
                            <m:sty m:val="p"/>
                          </m:rPr>
                          <a:rPr lang="zh-TW" altLang="en-US" sz="1200">
                            <a:latin typeface="Cambria Math"/>
                          </a:rPr>
                          <m:t>αβ</m:t>
                        </m:r>
                      </m:sup>
                    </m:sSup>
                    <m:r>
                      <a:rPr lang="zh-TW" altLang="en-US" sz="1200">
                        <a:latin typeface="Cambria Math"/>
                      </a:rPr>
                      <m:t>=</m:t>
                    </m:r>
                    <m:r>
                      <a:rPr lang="zh-TW" altLang="en-US" sz="1200" i="1">
                        <a:latin typeface="Cambria Math"/>
                      </a:rPr>
                      <m:t>𝐾</m:t>
                    </m:r>
                    <m:r>
                      <a:rPr lang="zh-TW" altLang="en-US" sz="1200">
                        <a:latin typeface="Cambria Math"/>
                      </a:rPr>
                      <m:t>⁢</m:t>
                    </m:r>
                    <m:r>
                      <a:rPr lang="zh-TW" altLang="en-US" sz="1200" i="1">
                        <a:latin typeface="Cambria Math"/>
                      </a:rPr>
                      <m:t>𝐺</m:t>
                    </m:r>
                    <m:r>
                      <a:rPr lang="zh-TW" altLang="en-US" sz="1200">
                        <a:latin typeface="Cambria Math"/>
                      </a:rPr>
                      <m:t>⁢</m:t>
                    </m:r>
                    <m:sSup>
                      <m:sSupPr>
                        <m:ctrlPr>
                          <a:rPr lang="zh-TW" altLang="en-US" sz="1200" i="1">
                            <a:latin typeface="Cambria Math"/>
                          </a:rPr>
                        </m:ctrlPr>
                      </m:sSupPr>
                      <m:e>
                        <m:r>
                          <a:rPr lang="zh-TW" altLang="en-US" sz="1200" i="1">
                            <a:latin typeface="Cambria Math"/>
                          </a:rPr>
                          <m:t>𝑇</m:t>
                        </m:r>
                      </m:e>
                      <m:sup>
                        <m:r>
                          <m:rPr>
                            <m:sty m:val="p"/>
                          </m:rPr>
                          <a:rPr lang="zh-TW" altLang="en-US" sz="1200">
                            <a:latin typeface="Cambria Math"/>
                          </a:rPr>
                          <m:t>αβ</m:t>
                        </m:r>
                      </m:sup>
                    </m:sSup>
                  </m:oMath>
                </a14:m>
                <a:r>
                  <a:rPr lang="en-US" altLang="zh-TW" sz="1200" dirty="0" smtClean="0">
                    <a:latin typeface="Cambria Math" pitchFamily="18" charset="0"/>
                    <a:ea typeface="Cambria Math" pitchFamily="18" charset="0"/>
                  </a:rPr>
                  <a:t>.</a:t>
                </a:r>
              </a:p>
              <a:p>
                <a:pPr algn="ctr"/>
                <a:r>
                  <a:rPr lang="en-US" altLang="zh-TW" sz="1200" dirty="0" smtClean="0">
                    <a:latin typeface="Cambria Math" pitchFamily="18" charset="0"/>
                    <a:ea typeface="Cambria Math" pitchFamily="18" charset="0"/>
                  </a:rPr>
                  <a:t>4. </a:t>
                </a:r>
                <a14:m>
                  <m:oMath xmlns:m="http://schemas.openxmlformats.org/officeDocument/2006/math">
                    <m:sSup>
                      <m:sSupPr>
                        <m:ctrlPr>
                          <a:rPr lang="zh-TW" altLang="en-US" sz="1200" i="1">
                            <a:latin typeface="Cambria Math"/>
                          </a:rPr>
                        </m:ctrlPr>
                      </m:sSupPr>
                      <m:e>
                        <m:r>
                          <a:rPr lang="zh-TW" altLang="en-US" sz="1200" i="1">
                            <a:latin typeface="Cambria Math"/>
                          </a:rPr>
                          <m:t>𝐺</m:t>
                        </m:r>
                      </m:e>
                      <m:sup>
                        <m:r>
                          <m:rPr>
                            <m:sty m:val="p"/>
                          </m:rPr>
                          <a:rPr lang="zh-TW" altLang="en-US" sz="1200">
                            <a:latin typeface="Cambria Math"/>
                          </a:rPr>
                          <m:t>αβ</m:t>
                        </m:r>
                      </m:sup>
                    </m:sSup>
                    <m:r>
                      <a:rPr lang="zh-TW" altLang="en-US" sz="1200">
                        <a:latin typeface="Cambria Math"/>
                      </a:rPr>
                      <m:t>=</m:t>
                    </m:r>
                    <m:r>
                      <a:rPr lang="zh-TW" altLang="en-US" sz="1200" i="1">
                        <a:latin typeface="Cambria Math"/>
                      </a:rPr>
                      <m:t>𝐾</m:t>
                    </m:r>
                    <m:r>
                      <a:rPr lang="zh-TW" altLang="en-US" sz="1200">
                        <a:latin typeface="Cambria Math"/>
                      </a:rPr>
                      <m:t>⁢</m:t>
                    </m:r>
                    <m:r>
                      <a:rPr lang="zh-TW" altLang="en-US" sz="1200" i="1">
                        <a:latin typeface="Cambria Math"/>
                      </a:rPr>
                      <m:t>𝐺</m:t>
                    </m:r>
                    <m:r>
                      <a:rPr lang="zh-TW" altLang="en-US" sz="1200">
                        <a:latin typeface="Cambria Math"/>
                      </a:rPr>
                      <m:t>⁢</m:t>
                    </m:r>
                    <m:sSup>
                      <m:sSupPr>
                        <m:ctrlPr>
                          <a:rPr lang="zh-TW" altLang="en-US" sz="1200" i="1">
                            <a:latin typeface="Cambria Math"/>
                          </a:rPr>
                        </m:ctrlPr>
                      </m:sSupPr>
                      <m:e>
                        <m:r>
                          <a:rPr lang="zh-TW" altLang="en-US" sz="1200" i="1">
                            <a:latin typeface="Cambria Math"/>
                          </a:rPr>
                          <m:t>𝑇</m:t>
                        </m:r>
                      </m:e>
                      <m:sup>
                        <m:r>
                          <m:rPr>
                            <m:sty m:val="p"/>
                          </m:rPr>
                          <a:rPr lang="zh-TW" altLang="en-US" sz="1200">
                            <a:latin typeface="Cambria Math"/>
                          </a:rPr>
                          <m:t>αβ</m:t>
                        </m:r>
                      </m:sup>
                    </m:sSup>
                  </m:oMath>
                </a14:m>
                <a:r>
                  <a:rPr lang="zh-TW" altLang="en-US" sz="1200" dirty="0" smtClean="0">
                    <a:latin typeface="Cambria Math" pitchFamily="18" charset="0"/>
                    <a:ea typeface="Cambria Math" pitchFamily="18" charset="0"/>
                  </a:rPr>
                  <a:t> </a:t>
                </a:r>
                <a:r>
                  <a:rPr lang="en-US" altLang="zh-TW" sz="1200" dirty="0" smtClean="0">
                    <a:latin typeface="Cambria Math" pitchFamily="18" charset="0"/>
                    <a:ea typeface="Cambria Math" pitchFamily="18" charset="0"/>
                  </a:rPr>
                  <a:t>must reduce to </a:t>
                </a:r>
                <a14:m>
                  <m:oMath xmlns:m="http://schemas.openxmlformats.org/officeDocument/2006/math">
                    <m:sSup>
                      <m:sSupPr>
                        <m:ctrlPr>
                          <a:rPr lang="zh-TW" altLang="en-US" sz="1200" i="1">
                            <a:latin typeface="Cambria Math"/>
                          </a:rPr>
                        </m:ctrlPr>
                      </m:sSupPr>
                      <m:e>
                        <m:r>
                          <a:rPr lang="zh-TW" altLang="en-US" sz="1200">
                            <a:latin typeface="Cambria Math" panose="02040503050406030204" pitchFamily="18" charset="0"/>
                          </a:rPr>
                          <m:t>𝛻</m:t>
                        </m:r>
                      </m:e>
                      <m:sup>
                        <m:r>
                          <a:rPr lang="zh-TW" altLang="en-US" sz="1200">
                            <a:latin typeface="Cambria Math" panose="02040503050406030204" pitchFamily="18" charset="0"/>
                          </a:rPr>
                          <m:t>2</m:t>
                        </m:r>
                      </m:sup>
                    </m:sSup>
                    <m:r>
                      <a:rPr lang="zh-TW" altLang="en-US" sz="1200" i="1">
                        <a:latin typeface="Cambria Math" panose="02040503050406030204" pitchFamily="18" charset="0"/>
                      </a:rPr>
                      <m:t>𝜙</m:t>
                    </m:r>
                    <m:r>
                      <a:rPr lang="zh-TW" altLang="en-US" sz="1200">
                        <a:latin typeface="Cambria Math" panose="02040503050406030204" pitchFamily="18" charset="0"/>
                      </a:rPr>
                      <m:t>=4⁢</m:t>
                    </m:r>
                    <m:r>
                      <a:rPr lang="zh-TW" altLang="en-US" sz="1200" i="1">
                        <a:latin typeface="Cambria Math" panose="02040503050406030204" pitchFamily="18" charset="0"/>
                      </a:rPr>
                      <m:t>𝜋</m:t>
                    </m:r>
                    <m:r>
                      <a:rPr lang="zh-TW" altLang="en-US" sz="1200">
                        <a:latin typeface="Cambria Math" panose="02040503050406030204" pitchFamily="18" charset="0"/>
                      </a:rPr>
                      <m:t>⁢</m:t>
                    </m:r>
                    <m:r>
                      <a:rPr lang="zh-TW" altLang="en-US" sz="1200" i="1">
                        <a:latin typeface="Cambria Math" panose="02040503050406030204" pitchFamily="18" charset="0"/>
                      </a:rPr>
                      <m:t>𝐺</m:t>
                    </m:r>
                    <m:r>
                      <a:rPr lang="zh-TW" altLang="en-US" sz="1200">
                        <a:latin typeface="Cambria Math" panose="02040503050406030204" pitchFamily="18" charset="0"/>
                      </a:rPr>
                      <m:t>⁢</m:t>
                    </m:r>
                    <m:r>
                      <a:rPr lang="zh-TW" altLang="en-US" sz="1200" i="1">
                        <a:latin typeface="Cambria Math" panose="02040503050406030204" pitchFamily="18" charset="0"/>
                      </a:rPr>
                      <m:t>𝜌</m:t>
                    </m:r>
                  </m:oMath>
                </a14:m>
                <a:r>
                  <a:rPr lang="zh-TW" altLang="en-US" sz="1200" dirty="0" smtClean="0">
                    <a:latin typeface="Cambria Math" pitchFamily="18" charset="0"/>
                    <a:ea typeface="Cambria Math" pitchFamily="18" charset="0"/>
                  </a:rPr>
                  <a:t> </a:t>
                </a:r>
                <a:r>
                  <a:rPr lang="en-US" altLang="zh-TW" sz="1200" dirty="0" smtClean="0">
                    <a:latin typeface="Cambria Math" pitchFamily="18" charset="0"/>
                    <a:ea typeface="Cambria Math" pitchFamily="18" charset="0"/>
                  </a:rPr>
                  <a:t>in limiting cases.</a:t>
                </a:r>
                <a:endParaRPr lang="zh-TW" altLang="en-US" sz="1200" dirty="0" smtClean="0">
                  <a:latin typeface="Cambria Math" pitchFamily="18" charset="0"/>
                  <a:ea typeface="Cambria Math"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65438" y="925338"/>
                <a:ext cx="8349048" cy="913070"/>
              </a:xfrm>
              <a:prstGeom prst="rect">
                <a:avLst/>
              </a:prstGeom>
              <a:blipFill rotWithShape="1">
                <a:blip r:embed="rId2"/>
                <a:stretch>
                  <a:fillRect b="-4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65438" y="2046692"/>
                <a:ext cx="8332984" cy="1494768"/>
              </a:xfrm>
              <a:prstGeom prst="rect">
                <a:avLst/>
              </a:prstGeom>
              <a:noFill/>
            </p:spPr>
            <p:txBody>
              <a:bodyPr wrap="square" rtlCol="0">
                <a:spAutoFit/>
              </a:bodyPr>
              <a:lstStyle/>
              <a:p>
                <a:r>
                  <a:rPr lang="en-US" altLang="zh-TW" dirty="0" smtClean="0">
                    <a:latin typeface="Cambria Math" pitchFamily="18" charset="0"/>
                    <a:ea typeface="Cambria Math" pitchFamily="18" charset="0"/>
                  </a:rPr>
                  <a:t>For the limit of weak gravity, we can guess that the metric should look almost </a:t>
                </a:r>
                <a:r>
                  <a:rPr lang="en-US" altLang="zh-TW" dirty="0" err="1" smtClean="0">
                    <a:latin typeface="Cambria Math" pitchFamily="18" charset="0"/>
                    <a:ea typeface="Cambria Math" pitchFamily="18" charset="0"/>
                  </a:rPr>
                  <a:t>Minkowskian</a:t>
                </a:r>
                <a:r>
                  <a:rPr lang="en-US" altLang="zh-TW" dirty="0" smtClean="0">
                    <a:latin typeface="Cambria Math" pitchFamily="18" charset="0"/>
                    <a:ea typeface="Cambria Math" pitchFamily="18" charset="0"/>
                  </a:rPr>
                  <a:t>, something like this: </a:t>
                </a:r>
                <a14:m>
                  <m:oMath xmlns:m="http://schemas.openxmlformats.org/officeDocument/2006/math">
                    <m:d>
                      <m:dPr>
                        <m:ctrlPr>
                          <a:rPr lang="zh-TW" altLang="en-US" i="1">
                            <a:latin typeface="Cambria Math"/>
                          </a:rPr>
                        </m:ctrlPr>
                      </m:dPr>
                      <m:e>
                        <m:m>
                          <m:mPr>
                            <m:mcs>
                              <m:mc>
                                <m:mcPr>
                                  <m:count m:val="4"/>
                                  <m:mcJc m:val="center"/>
                                </m:mcPr>
                              </m:mc>
                            </m:mcs>
                            <m:ctrlPr>
                              <a:rPr lang="zh-TW" altLang="en-US" i="1">
                                <a:latin typeface="Cambria Math"/>
                              </a:rPr>
                            </m:ctrlPr>
                          </m:mPr>
                          <m:mr>
                            <m:e>
                              <m:r>
                                <a:rPr lang="zh-TW" altLang="en-US">
                                  <a:latin typeface="Cambria Math"/>
                                </a:rPr>
                                <m:t>−1+</m:t>
                              </m:r>
                              <m:sSub>
                                <m:sSubPr>
                                  <m:ctrlPr>
                                    <a:rPr lang="zh-TW" altLang="en-US" i="1">
                                      <a:latin typeface="Cambria Math"/>
                                    </a:rPr>
                                  </m:ctrlPr>
                                </m:sSubPr>
                                <m:e>
                                  <m:r>
                                    <a:rPr lang="zh-TW" altLang="en-US" i="1">
                                      <a:latin typeface="Cambria Math"/>
                                    </a:rPr>
                                    <m:t>h</m:t>
                                  </m:r>
                                </m:e>
                                <m:sub>
                                  <m:r>
                                    <m:rPr>
                                      <m:sty m:val="p"/>
                                    </m:rPr>
                                    <a:rPr lang="zh-TW" altLang="en-US">
                                      <a:latin typeface="Cambria Math"/>
                                    </a:rPr>
                                    <m:t>tt</m:t>
                                  </m:r>
                                </m:sub>
                              </m:sSub>
                            </m:e>
                            <m:e>
                              <m:r>
                                <a:rPr lang="zh-TW" altLang="en-US">
                                  <a:latin typeface="Cambria Math"/>
                                </a:rPr>
                                <m:t>0</m:t>
                              </m:r>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1+</m:t>
                              </m:r>
                              <m:sSub>
                                <m:sSubPr>
                                  <m:ctrlPr>
                                    <a:rPr lang="zh-TW" altLang="en-US" i="1">
                                      <a:latin typeface="Cambria Math"/>
                                    </a:rPr>
                                  </m:ctrlPr>
                                </m:sSubPr>
                                <m:e>
                                  <m:r>
                                    <a:rPr lang="zh-TW" altLang="en-US" i="1">
                                      <a:latin typeface="Cambria Math"/>
                                    </a:rPr>
                                    <m:t>h</m:t>
                                  </m:r>
                                </m:e>
                                <m:sub>
                                  <m:r>
                                    <m:rPr>
                                      <m:sty m:val="p"/>
                                    </m:rPr>
                                    <a:rPr lang="zh-TW" altLang="en-US">
                                      <a:latin typeface="Cambria Math"/>
                                    </a:rPr>
                                    <m:t>xx</m:t>
                                  </m:r>
                                </m:sub>
                              </m:sSub>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1+</m:t>
                              </m:r>
                              <m:sSub>
                                <m:sSubPr>
                                  <m:ctrlPr>
                                    <a:rPr lang="zh-TW" altLang="en-US" i="1">
                                      <a:latin typeface="Cambria Math"/>
                                    </a:rPr>
                                  </m:ctrlPr>
                                </m:sSubPr>
                                <m:e>
                                  <m:r>
                                    <a:rPr lang="zh-TW" altLang="en-US" i="1">
                                      <a:latin typeface="Cambria Math"/>
                                    </a:rPr>
                                    <m:t>h</m:t>
                                  </m:r>
                                </m:e>
                                <m:sub>
                                  <m:r>
                                    <m:rPr>
                                      <m:sty m:val="p"/>
                                    </m:rPr>
                                    <a:rPr lang="zh-TW" altLang="en-US">
                                      <a:latin typeface="Cambria Math"/>
                                    </a:rPr>
                                    <m:t>yy</m:t>
                                  </m:r>
                                </m:sub>
                              </m:sSub>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0</m:t>
                              </m:r>
                            </m:e>
                            <m:e>
                              <m:r>
                                <a:rPr lang="zh-TW" altLang="en-US">
                                  <a:latin typeface="Cambria Math"/>
                                </a:rPr>
                                <m:t>1+</m:t>
                              </m:r>
                              <m:sSub>
                                <m:sSubPr>
                                  <m:ctrlPr>
                                    <a:rPr lang="zh-TW" altLang="en-US" i="1">
                                      <a:latin typeface="Cambria Math"/>
                                    </a:rPr>
                                  </m:ctrlPr>
                                </m:sSubPr>
                                <m:e>
                                  <m:r>
                                    <a:rPr lang="zh-TW" altLang="en-US" i="1">
                                      <a:latin typeface="Cambria Math"/>
                                    </a:rPr>
                                    <m:t>h</m:t>
                                  </m:r>
                                </m:e>
                                <m:sub>
                                  <m:r>
                                    <m:rPr>
                                      <m:sty m:val="p"/>
                                    </m:rPr>
                                    <a:rPr lang="zh-TW" altLang="en-US">
                                      <a:latin typeface="Cambria Math"/>
                                    </a:rPr>
                                    <m:t>zz</m:t>
                                  </m:r>
                                </m:sub>
                              </m:sSub>
                            </m:e>
                          </m:mr>
                        </m:m>
                      </m:e>
                    </m:d>
                  </m:oMath>
                </a14:m>
                <a:endParaRPr lang="zh-TW" alt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65438" y="2046692"/>
                <a:ext cx="8332984" cy="1494768"/>
              </a:xfrm>
              <a:prstGeom prst="rect">
                <a:avLst/>
              </a:prstGeom>
              <a:blipFill rotWithShape="1">
                <a:blip r:embed="rId3"/>
                <a:stretch>
                  <a:fillRect l="-585" t="-244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55589" y="3970638"/>
                <a:ext cx="7034875" cy="499560"/>
              </a:xfrm>
              <a:prstGeom prst="rect">
                <a:avLst/>
              </a:prstGeom>
              <a:noFill/>
            </p:spPr>
            <p:txBody>
              <a:bodyPr wrap="none" rtlCol="0">
                <a:spAutoFit/>
              </a:bodyPr>
              <a:lstStyle/>
              <a:p>
                <a:r>
                  <a:rPr lang="en-US" altLang="zh-TW" dirty="0" smtClean="0">
                    <a:latin typeface="Cambria Math" pitchFamily="18" charset="0"/>
                    <a:ea typeface="Cambria Math" pitchFamily="18" charset="0"/>
                  </a:rPr>
                  <a:t>To relate them with Newtonian Gravity, all we need is </a:t>
                </a:r>
                <a14:m>
                  <m:oMath xmlns:m="http://schemas.openxmlformats.org/officeDocument/2006/math">
                    <m:sSup>
                      <m:sSupPr>
                        <m:ctrlPr>
                          <a:rPr lang="zh-TW" altLang="en-US" i="1">
                            <a:latin typeface="Cambria Math"/>
                          </a:rPr>
                        </m:ctrlPr>
                      </m:sSupPr>
                      <m:e>
                        <m:r>
                          <a:rPr lang="zh-TW" altLang="en-US" i="1">
                            <a:latin typeface="Cambria Math"/>
                          </a:rPr>
                          <m:t>𝑔</m:t>
                        </m:r>
                      </m:e>
                      <m:sup>
                        <m:r>
                          <m:rPr>
                            <m:sty m:val="p"/>
                          </m:rPr>
                          <a:rPr lang="zh-TW" altLang="en-US">
                            <a:latin typeface="Cambria Math"/>
                          </a:rPr>
                          <m:t>ii</m:t>
                        </m:r>
                      </m:sup>
                    </m:sSup>
                    <m:r>
                      <a:rPr lang="zh-TW" altLang="en-US">
                        <a:latin typeface="Cambria Math"/>
                      </a:rPr>
                      <m:t>⁢</m:t>
                    </m:r>
                    <m:sSub>
                      <m:sSubPr>
                        <m:ctrlPr>
                          <a:rPr lang="zh-TW" altLang="en-US" i="1">
                            <a:latin typeface="Cambria Math"/>
                          </a:rPr>
                        </m:ctrlPr>
                      </m:sSubPr>
                      <m:e>
                        <m:r>
                          <a:rPr lang="zh-TW" altLang="en-US" i="1">
                            <a:latin typeface="Cambria Math"/>
                          </a:rPr>
                          <m:t>𝛤</m:t>
                        </m:r>
                      </m:e>
                      <m:sub>
                        <m:r>
                          <m:rPr>
                            <m:sty m:val="p"/>
                          </m:rPr>
                          <a:rPr lang="zh-TW" altLang="en-US">
                            <a:latin typeface="Cambria Math"/>
                          </a:rPr>
                          <m:t>itt</m:t>
                        </m:r>
                      </m:sub>
                    </m:sSub>
                    <m:r>
                      <a:rPr lang="zh-TW" altLang="en-US">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2</m:t>
                        </m:r>
                      </m:den>
                    </m:f>
                    <m:r>
                      <a:rPr lang="zh-TW" altLang="en-US">
                        <a:latin typeface="Cambria Math"/>
                      </a:rPr>
                      <m:t>⁢</m:t>
                    </m:r>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h</m:t>
                            </m:r>
                          </m:e>
                          <m:sub>
                            <m:r>
                              <m:rPr>
                                <m:sty m:val="p"/>
                              </m:rPr>
                              <a:rPr lang="zh-TW" altLang="en-US">
                                <a:latin typeface="Cambria Math"/>
                              </a:rPr>
                              <m:t>tt</m:t>
                            </m:r>
                          </m:sub>
                        </m:sSub>
                      </m:num>
                      <m:den>
                        <m:r>
                          <a:rPr lang="zh-TW" altLang="en-US">
                            <a:latin typeface="Cambria Math"/>
                          </a:rPr>
                          <m:t>𝜕</m:t>
                        </m:r>
                        <m:sSup>
                          <m:sSupPr>
                            <m:ctrlPr>
                              <a:rPr lang="zh-TW" altLang="en-US" i="1">
                                <a:latin typeface="Cambria Math"/>
                              </a:rPr>
                            </m:ctrlPr>
                          </m:sSupPr>
                          <m:e>
                            <m:r>
                              <a:rPr lang="zh-TW" altLang="en-US" i="1">
                                <a:latin typeface="Cambria Math"/>
                              </a:rPr>
                              <m:t>𝑥</m:t>
                            </m:r>
                          </m:e>
                          <m:sup>
                            <m:r>
                              <a:rPr lang="zh-TW" altLang="en-US" i="1">
                                <a:latin typeface="Cambria Math"/>
                              </a:rPr>
                              <m:t>𝑖</m:t>
                            </m:r>
                          </m:sup>
                        </m:sSup>
                      </m:den>
                    </m:f>
                  </m:oMath>
                </a14:m>
                <a:endParaRPr lang="zh-TW"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955589" y="3970638"/>
                <a:ext cx="7034875" cy="499560"/>
              </a:xfrm>
              <a:prstGeom prst="rect">
                <a:avLst/>
              </a:prstGeom>
              <a:blipFill rotWithShape="1">
                <a:blip r:embed="rId4"/>
                <a:stretch>
                  <a:fillRect l="-780" b="-4878"/>
                </a:stretch>
              </a:blipFill>
            </p:spPr>
            <p:txBody>
              <a:bodyPr/>
              <a:lstStyle/>
              <a:p>
                <a:r>
                  <a:rPr lang="zh-TW" altLang="en-US">
                    <a:noFill/>
                  </a:rPr>
                  <a:t> </a:t>
                </a:r>
              </a:p>
            </p:txBody>
          </p:sp>
        </mc:Fallback>
      </mc:AlternateContent>
      <p:sp>
        <p:nvSpPr>
          <p:cNvPr id="8" name="TextBox 7"/>
          <p:cNvSpPr txBox="1"/>
          <p:nvPr/>
        </p:nvSpPr>
        <p:spPr>
          <a:xfrm>
            <a:off x="1556825" y="5609968"/>
            <a:ext cx="6150210" cy="307777"/>
          </a:xfrm>
          <a:prstGeom prst="rect">
            <a:avLst/>
          </a:prstGeom>
          <a:noFill/>
        </p:spPr>
        <p:txBody>
          <a:bodyPr wrap="none" rtlCol="0">
            <a:spAutoFit/>
          </a:bodyPr>
          <a:lstStyle/>
          <a:p>
            <a:r>
              <a:rPr lang="en-US" altLang="zh-TW" sz="1400" i="1" u="sng" dirty="0" smtClean="0">
                <a:latin typeface="Cambria Math" pitchFamily="18" charset="0"/>
                <a:ea typeface="Cambria Math" pitchFamily="18" charset="0"/>
              </a:rPr>
              <a:t>The next bit I don’t fully understand so I just cut the text out for completeness.</a:t>
            </a:r>
            <a:endParaRPr lang="zh-TW" altLang="en-US" sz="1400" i="1" u="sng" dirty="0" smtClean="0">
              <a:latin typeface="Cambria Math" pitchFamily="18" charset="0"/>
              <a:ea typeface="Cambria Math" pitchFamily="18" charset="0"/>
            </a:endParaRPr>
          </a:p>
        </p:txBody>
      </p:sp>
    </p:spTree>
    <p:extLst>
      <p:ext uri="{BB962C8B-B14F-4D97-AF65-F5344CB8AC3E}">
        <p14:creationId xmlns:p14="http://schemas.microsoft.com/office/powerpoint/2010/main" val="1424311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Fluids in Special Relativity</a:t>
            </a:r>
            <a:endParaRPr lang="zh-TW" altLang="en-US" dirty="0"/>
          </a:p>
        </p:txBody>
      </p:sp>
    </p:spTree>
    <p:extLst>
      <p:ext uri="{BB962C8B-B14F-4D97-AF65-F5344CB8AC3E}">
        <p14:creationId xmlns:p14="http://schemas.microsoft.com/office/powerpoint/2010/main" val="1051569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endParaRPr lang="zh-TW" altLang="en-US" dirty="0"/>
          </a:p>
        </p:txBody>
      </p:sp>
      <p:grpSp>
        <p:nvGrpSpPr>
          <p:cNvPr id="3" name="Group 2"/>
          <p:cNvGrpSpPr/>
          <p:nvPr/>
        </p:nvGrpSpPr>
        <p:grpSpPr>
          <a:xfrm>
            <a:off x="1202338" y="109537"/>
            <a:ext cx="7035500" cy="6629014"/>
            <a:chOff x="2405063" y="2762250"/>
            <a:chExt cx="4333875" cy="5305425"/>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5063" y="2762250"/>
              <a:ext cx="433387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063" y="4095750"/>
              <a:ext cx="4333875"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TextBox 5"/>
          <p:cNvSpPr txBox="1"/>
          <p:nvPr/>
        </p:nvSpPr>
        <p:spPr>
          <a:xfrm>
            <a:off x="6706146" y="5495248"/>
            <a:ext cx="2354106" cy="646331"/>
          </a:xfrm>
          <a:prstGeom prst="rect">
            <a:avLst/>
          </a:prstGeom>
          <a:solidFill>
            <a:schemeClr val="bg1"/>
          </a:solidFill>
        </p:spPr>
        <p:txBody>
          <a:bodyPr wrap="none" rtlCol="0">
            <a:spAutoFit/>
          </a:bodyPr>
          <a:lstStyle/>
          <a:p>
            <a:r>
              <a:rPr lang="en-US" altLang="zh-TW" sz="3600" dirty="0" smtClean="0">
                <a:solidFill>
                  <a:srgbClr val="FF0000"/>
                </a:solidFill>
                <a:latin typeface="Cambria Math" pitchFamily="18" charset="0"/>
                <a:ea typeface="Cambria Math" pitchFamily="18" charset="0"/>
              </a:rPr>
              <a:t>BAD SLIDE</a:t>
            </a:r>
            <a:endParaRPr lang="zh-TW" altLang="en-US" sz="3600" dirty="0" smtClean="0">
              <a:solidFill>
                <a:srgbClr val="FF0000"/>
              </a:solidFill>
              <a:latin typeface="Cambria Math" pitchFamily="18" charset="0"/>
              <a:ea typeface="Cambria Math" pitchFamily="18" charset="0"/>
            </a:endParaRPr>
          </a:p>
        </p:txBody>
      </p:sp>
    </p:spTree>
    <p:extLst>
      <p:ext uri="{BB962C8B-B14F-4D97-AF65-F5344CB8AC3E}">
        <p14:creationId xmlns:p14="http://schemas.microsoft.com/office/powerpoint/2010/main" val="39880498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Meaning of gauge</a:t>
            </a:r>
            <a:endParaRPr lang="zh-TW" altLang="en-US" dirty="0"/>
          </a:p>
        </p:txBody>
      </p:sp>
      <mc:AlternateContent xmlns:mc="http://schemas.openxmlformats.org/markup-compatibility/2006" xmlns:a14="http://schemas.microsoft.com/office/drawing/2010/main">
        <mc:Choice Requires="a14">
          <p:sp>
            <p:nvSpPr>
              <p:cNvPr id="3" name="TextBox 2"/>
              <p:cNvSpPr txBox="1"/>
              <p:nvPr/>
            </p:nvSpPr>
            <p:spPr>
              <a:xfrm>
                <a:off x="1318053" y="1148768"/>
                <a:ext cx="6384325" cy="4055406"/>
              </a:xfrm>
              <a:prstGeom prst="rect">
                <a:avLst/>
              </a:prstGeom>
              <a:noFill/>
            </p:spPr>
            <p:txBody>
              <a:bodyPr wrap="square" rtlCol="0">
                <a:spAutoFit/>
              </a:bodyPr>
              <a:lstStyle/>
              <a:p>
                <a:pPr algn="ctr"/>
                <a:r>
                  <a:rPr lang="en-US" altLang="zh-TW" dirty="0" smtClean="0">
                    <a:latin typeface="Cambria Math" pitchFamily="18" charset="0"/>
                    <a:ea typeface="Cambria Math" pitchFamily="18" charset="0"/>
                  </a:rPr>
                  <a:t>The fact that </a:t>
                </a:r>
                <a14:m>
                  <m:oMath xmlns:m="http://schemas.openxmlformats.org/officeDocument/2006/math">
                    <m:r>
                      <a:rPr lang="zh-TW" altLang="en-US">
                        <a:latin typeface="Cambria Math"/>
                      </a:rPr>
                      <m:t>𝛻</m:t>
                    </m:r>
                    <m:r>
                      <a:rPr lang="zh-TW" altLang="en-US">
                        <a:latin typeface="Cambria Math"/>
                      </a:rPr>
                      <m:t>·</m:t>
                    </m:r>
                    <m:groupChr>
                      <m:groupChrPr>
                        <m:chr m:val="↔"/>
                        <m:pos m:val="top"/>
                        <m:vertJc m:val="bot"/>
                        <m:ctrlPr>
                          <a:rPr lang="zh-TW" altLang="en-US" i="1">
                            <a:latin typeface="Cambria Math"/>
                          </a:rPr>
                        </m:ctrlPr>
                      </m:groupChrPr>
                      <m:e>
                        <m:r>
                          <a:rPr lang="en-US" altLang="zh-TW" i="1">
                            <a:latin typeface="Cambria Math"/>
                          </a:rPr>
                          <m:t>𝐺</m:t>
                        </m:r>
                      </m:e>
                    </m:groupChr>
                  </m:oMath>
                </a14:m>
                <a:r>
                  <a:rPr lang="en-US" altLang="zh-TW" dirty="0" smtClean="0">
                    <a:latin typeface="Cambria Math" pitchFamily="18" charset="0"/>
                    <a:ea typeface="Cambria Math" pitchFamily="18" charset="0"/>
                  </a:rPr>
                  <a:t> tells us that the number of useful equations in </a:t>
                </a:r>
                <a14:m>
                  <m:oMath xmlns:m="http://schemas.openxmlformats.org/officeDocument/2006/math">
                    <m:sSup>
                      <m:sSupPr>
                        <m:ctrlPr>
                          <a:rPr lang="zh-TW" altLang="en-US" i="1">
                            <a:latin typeface="Cambria Math"/>
                          </a:rPr>
                        </m:ctrlPr>
                      </m:sSupPr>
                      <m:e>
                        <m:r>
                          <a:rPr lang="zh-TW" altLang="en-US" i="1">
                            <a:latin typeface="Cambria Math"/>
                          </a:rPr>
                          <m:t>𝐺</m:t>
                        </m:r>
                      </m:e>
                      <m:sup>
                        <m:r>
                          <m:rPr>
                            <m:sty m:val="p"/>
                          </m:rPr>
                          <a:rPr lang="zh-TW" altLang="en-US">
                            <a:latin typeface="Cambria Math"/>
                          </a:rPr>
                          <m:t>αβ</m:t>
                        </m:r>
                      </m:sup>
                    </m:sSup>
                    <m:r>
                      <a:rPr lang="zh-TW" altLang="en-US">
                        <a:latin typeface="Cambria Math"/>
                      </a:rPr>
                      <m:t>=8⁢</m:t>
                    </m:r>
                    <m:r>
                      <a:rPr lang="zh-TW" altLang="en-US" i="1">
                        <a:latin typeface="Cambria Math"/>
                      </a:rPr>
                      <m:t>𝜋</m:t>
                    </m:r>
                    <m:r>
                      <a:rPr lang="zh-TW" altLang="en-US">
                        <a:latin typeface="Cambria Math"/>
                      </a:rPr>
                      <m:t>⁢</m:t>
                    </m:r>
                    <m:r>
                      <a:rPr lang="zh-TW" altLang="en-US" i="1">
                        <a:latin typeface="Cambria Math"/>
                      </a:rPr>
                      <m:t>𝐺</m:t>
                    </m:r>
                    <m:r>
                      <a:rPr lang="zh-TW" altLang="en-US">
                        <a:latin typeface="Cambria Math"/>
                      </a:rPr>
                      <m:t>⁢</m:t>
                    </m:r>
                    <m:sSup>
                      <m:sSupPr>
                        <m:ctrlPr>
                          <a:rPr lang="zh-TW" altLang="en-US" i="1">
                            <a:latin typeface="Cambria Math"/>
                          </a:rPr>
                        </m:ctrlPr>
                      </m:sSupPr>
                      <m:e>
                        <m:r>
                          <a:rPr lang="zh-TW" altLang="en-US" i="1">
                            <a:latin typeface="Cambria Math"/>
                          </a:rPr>
                          <m:t>𝑇</m:t>
                        </m:r>
                      </m:e>
                      <m:sup>
                        <m:r>
                          <m:rPr>
                            <m:sty m:val="p"/>
                          </m:rPr>
                          <a:rPr lang="zh-TW" altLang="en-US">
                            <a:latin typeface="Cambria Math"/>
                          </a:rPr>
                          <m:t>αβ</m:t>
                        </m:r>
                      </m:sup>
                    </m:sSup>
                  </m:oMath>
                </a14:m>
                <a:r>
                  <a:rPr lang="zh-TW" altLang="en-US" dirty="0" smtClean="0"/>
                  <a:t> </a:t>
                </a:r>
                <a:r>
                  <a:rPr lang="en-US" altLang="zh-TW" dirty="0" smtClean="0"/>
                  <a:t>reduces to only 6. </a:t>
                </a:r>
                <a:endParaRPr lang="en-US" altLang="zh-TW" dirty="0"/>
              </a:p>
              <a:p>
                <a:pPr algn="ctr"/>
                <a:endParaRPr lang="en-US" altLang="zh-TW" dirty="0" smtClean="0"/>
              </a:p>
              <a:p>
                <a:pPr algn="ctr"/>
                <a:r>
                  <a:rPr lang="en-US" altLang="zh-TW" dirty="0" smtClean="0"/>
                  <a:t>The theory thus allows for gauge freedom for us to construct 4 independent conditions on the metric that we lost as conservation laws.</a:t>
                </a:r>
              </a:p>
              <a:p>
                <a:pPr algn="ctr"/>
                <a:endParaRPr lang="en-US" altLang="zh-TW" dirty="0"/>
              </a:p>
              <a:p>
                <a:pPr algn="ctr"/>
                <a:r>
                  <a:rPr lang="en-US" altLang="zh-TW" dirty="0" smtClean="0"/>
                  <a:t>What is the interpretation of gauge in GR?</a:t>
                </a:r>
              </a:p>
              <a:p>
                <a:pPr algn="ctr"/>
                <a:endParaRPr lang="en-US" altLang="zh-TW" dirty="0"/>
              </a:p>
              <a:p>
                <a:pPr algn="ctr"/>
                <a:r>
                  <a:rPr lang="en-US" altLang="zh-TW" dirty="0" smtClean="0"/>
                  <a:t>The answer is that the gauge is simply the coordinate system itself!</a:t>
                </a:r>
              </a:p>
              <a:p>
                <a:pPr algn="ctr"/>
                <a:endParaRPr lang="en-US" altLang="zh-TW" dirty="0"/>
              </a:p>
              <a:p>
                <a:pPr algn="ctr"/>
                <a:r>
                  <a:rPr lang="en-US" altLang="zh-TW" dirty="0" smtClean="0"/>
                  <a:t>The gauge is the coordinate system, and the gauge transformation is the generalized Lorentz transform!</a:t>
                </a:r>
                <a:endParaRPr lang="zh-TW" altLang="en-US" dirty="0"/>
              </a:p>
              <a:p>
                <a:pPr algn="ctr"/>
                <a:endParaRPr lang="zh-TW" altLang="en-US" dirty="0" smtClean="0">
                  <a:latin typeface="Cambria Math" pitchFamily="18" charset="0"/>
                  <a:ea typeface="Cambria Math"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318053" y="1148768"/>
                <a:ext cx="6384325" cy="4055406"/>
              </a:xfrm>
              <a:prstGeom prst="rect">
                <a:avLst/>
              </a:prstGeom>
              <a:blipFill rotWithShape="1">
                <a:blip r:embed="rId2"/>
                <a:stretch>
                  <a:fillRect l="-859" t="-3754" r="-1145"/>
                </a:stretch>
              </a:blipFill>
            </p:spPr>
            <p:txBody>
              <a:bodyPr/>
              <a:lstStyle/>
              <a:p>
                <a:r>
                  <a:rPr lang="zh-TW" altLang="en-US">
                    <a:noFill/>
                  </a:rPr>
                  <a:t> </a:t>
                </a:r>
              </a:p>
            </p:txBody>
          </p:sp>
        </mc:Fallback>
      </mc:AlternateContent>
      <p:pic>
        <p:nvPicPr>
          <p:cNvPr id="12290" name="Picture 2" descr="G:\Desktop\Black Hole Astrophysics\Textbook circle\08 Ch 6.5.2.&amp;6.6.2.2&amp;7.1~7.3\Gau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784" y="5116470"/>
            <a:ext cx="3494861" cy="158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7012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E&amp;M in 4D curved space</a:t>
            </a:r>
            <a:endParaRPr lang="zh-TW" alt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1" y="1301969"/>
            <a:ext cx="6825989" cy="4765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descr="G:\Desktop\Black Hole Astrophysics\Textbook circle\08 Ch 6.5.2.&amp;6.6.2.2&amp;7.1~7.3\fig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3710"/>
            <a:ext cx="2314576" cy="2069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7665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Curvature without local matter</a:t>
            </a:r>
            <a:endParaRPr lang="zh-TW" altLang="en-US" dirty="0"/>
          </a:p>
        </p:txBody>
      </p:sp>
      <mc:AlternateContent xmlns:mc="http://schemas.openxmlformats.org/markup-compatibility/2006" xmlns:a14="http://schemas.microsoft.com/office/drawing/2010/main">
        <mc:Choice Requires="a14">
          <p:sp>
            <p:nvSpPr>
              <p:cNvPr id="3" name="Rectangle 2"/>
              <p:cNvSpPr/>
              <p:nvPr/>
            </p:nvSpPr>
            <p:spPr>
              <a:xfrm>
                <a:off x="823784" y="1299041"/>
                <a:ext cx="7595286" cy="483466"/>
              </a:xfrm>
              <a:prstGeom prst="rect">
                <a:avLst/>
              </a:prstGeom>
            </p:spPr>
            <p:txBody>
              <a:bodyPr wrap="square">
                <a:spAutoFit/>
              </a:bodyPr>
              <a:lstStyle/>
              <a:p>
                <a:r>
                  <a:rPr lang="en-US" altLang="zh-TW" i="1" dirty="0" smtClean="0">
                    <a:latin typeface="Cambria Math"/>
                  </a:rPr>
                  <a:t>Since </a:t>
                </a:r>
                <a14:m>
                  <m:oMath xmlns:m="http://schemas.openxmlformats.org/officeDocument/2006/math">
                    <m:sSup>
                      <m:sSupPr>
                        <m:ctrlPr>
                          <a:rPr lang="zh-TW" altLang="en-US" i="1">
                            <a:latin typeface="Cambria Math"/>
                          </a:rPr>
                        </m:ctrlPr>
                      </m:sSupPr>
                      <m:e>
                        <m:r>
                          <a:rPr lang="zh-TW" altLang="en-US" i="1">
                            <a:latin typeface="Cambria Math"/>
                          </a:rPr>
                          <m:t>𝐺</m:t>
                        </m:r>
                      </m:e>
                      <m:sup>
                        <m:r>
                          <m:rPr>
                            <m:sty m:val="p"/>
                          </m:rPr>
                          <a:rPr lang="zh-TW" altLang="en-US">
                            <a:latin typeface="Cambria Math"/>
                          </a:rPr>
                          <m:t>αβ</m:t>
                        </m:r>
                      </m:sup>
                    </m:sSup>
                    <m:r>
                      <a:rPr lang="zh-TW" altLang="en-US">
                        <a:latin typeface="Cambria Math"/>
                      </a:rPr>
                      <m:t>≡</m:t>
                    </m:r>
                    <m:sSup>
                      <m:sSupPr>
                        <m:ctrlPr>
                          <a:rPr lang="zh-TW" altLang="en-US" i="1">
                            <a:latin typeface="Cambria Math"/>
                          </a:rPr>
                        </m:ctrlPr>
                      </m:sSupPr>
                      <m:e>
                        <m:r>
                          <a:rPr lang="zh-TW" altLang="en-US" i="1">
                            <a:latin typeface="Cambria Math"/>
                          </a:rPr>
                          <m:t>𝑅</m:t>
                        </m:r>
                      </m:e>
                      <m:sup>
                        <m:r>
                          <m:rPr>
                            <m:sty m:val="p"/>
                          </m:rPr>
                          <a:rPr lang="zh-TW" altLang="en-US">
                            <a:latin typeface="Cambria Math"/>
                          </a:rPr>
                          <m:t>αβ</m:t>
                        </m:r>
                      </m:sup>
                    </m:sSup>
                    <m:r>
                      <a:rPr lang="zh-TW" altLang="en-US">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2</m:t>
                        </m:r>
                      </m:den>
                    </m:f>
                    <m:r>
                      <a:rPr lang="zh-TW" altLang="en-US">
                        <a:latin typeface="Cambria Math"/>
                      </a:rPr>
                      <m:t>⁢</m:t>
                    </m:r>
                    <m:sSup>
                      <m:sSupPr>
                        <m:ctrlPr>
                          <a:rPr lang="zh-TW" altLang="en-US" i="1">
                            <a:latin typeface="Cambria Math"/>
                          </a:rPr>
                        </m:ctrlPr>
                      </m:sSupPr>
                      <m:e>
                        <m:r>
                          <a:rPr lang="zh-TW" altLang="en-US" i="1">
                            <a:latin typeface="Cambria Math"/>
                          </a:rPr>
                          <m:t>𝑔</m:t>
                        </m:r>
                      </m:e>
                      <m:sup>
                        <m:r>
                          <m:rPr>
                            <m:sty m:val="p"/>
                          </m:rPr>
                          <a:rPr lang="zh-TW" altLang="en-US">
                            <a:latin typeface="Cambria Math"/>
                          </a:rPr>
                          <m:t>αβ</m:t>
                        </m:r>
                      </m:sup>
                    </m:sSup>
                    <m:r>
                      <a:rPr lang="zh-TW" altLang="en-US">
                        <a:latin typeface="Cambria Math"/>
                      </a:rPr>
                      <m:t>⁢</m:t>
                    </m:r>
                    <m:r>
                      <a:rPr lang="zh-TW" altLang="en-US" i="1">
                        <a:latin typeface="Cambria Math"/>
                      </a:rPr>
                      <m:t>𝑅</m:t>
                    </m:r>
                    <m:r>
                      <a:rPr lang="en-US" altLang="zh-TW" i="1">
                        <a:latin typeface="Cambria Math"/>
                      </a:rPr>
                      <m:t>=</m:t>
                    </m:r>
                    <m:sSub>
                      <m:sSubPr>
                        <m:ctrlPr>
                          <a:rPr lang="zh-TW" altLang="en-US" i="1">
                            <a:latin typeface="Cambria Math"/>
                          </a:rPr>
                        </m:ctrlPr>
                      </m:sSubPr>
                      <m:e>
                        <m:r>
                          <a:rPr lang="zh-TW" altLang="en-US" i="1">
                            <a:latin typeface="Cambria Math"/>
                          </a:rPr>
                          <m:t>𝑔</m:t>
                        </m:r>
                      </m:e>
                      <m:sub>
                        <m:r>
                          <m:rPr>
                            <m:sty m:val="p"/>
                          </m:rPr>
                          <a:rPr lang="zh-TW" altLang="en-US">
                            <a:latin typeface="Cambria Math"/>
                          </a:rPr>
                          <m:t>μν</m:t>
                        </m:r>
                      </m:sub>
                    </m:sSub>
                    <m:r>
                      <a:rPr lang="zh-TW" altLang="en-US">
                        <a:latin typeface="Cambria Math"/>
                      </a:rPr>
                      <m:t>⁢</m:t>
                    </m:r>
                    <m:sSup>
                      <m:sSupPr>
                        <m:ctrlPr>
                          <a:rPr lang="zh-TW" altLang="en-US" i="1">
                            <a:latin typeface="Cambria Math"/>
                          </a:rPr>
                        </m:ctrlPr>
                      </m:sSupPr>
                      <m:e>
                        <m:r>
                          <a:rPr lang="zh-TW" altLang="en-US" i="1">
                            <a:latin typeface="Cambria Math"/>
                          </a:rPr>
                          <m:t>𝑅</m:t>
                        </m:r>
                      </m:e>
                      <m:sup>
                        <m:r>
                          <m:rPr>
                            <m:sty m:val="p"/>
                          </m:rPr>
                          <a:rPr lang="zh-TW" altLang="en-US">
                            <a:latin typeface="Cambria Math"/>
                          </a:rPr>
                          <m:t>μανβ</m:t>
                        </m:r>
                      </m:sup>
                    </m:sSup>
                    <m:r>
                      <a:rPr lang="en-US" altLang="zh-TW" i="1">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2</m:t>
                        </m:r>
                      </m:den>
                    </m:f>
                    <m:r>
                      <a:rPr lang="zh-TW" altLang="en-US">
                        <a:latin typeface="Cambria Math"/>
                      </a:rPr>
                      <m:t>⁢</m:t>
                    </m:r>
                    <m:sSup>
                      <m:sSupPr>
                        <m:ctrlPr>
                          <a:rPr lang="zh-TW" altLang="en-US" i="1">
                            <a:latin typeface="Cambria Math"/>
                          </a:rPr>
                        </m:ctrlPr>
                      </m:sSupPr>
                      <m:e>
                        <m:r>
                          <a:rPr lang="zh-TW" altLang="en-US" i="1">
                            <a:latin typeface="Cambria Math"/>
                          </a:rPr>
                          <m:t>𝑔</m:t>
                        </m:r>
                      </m:e>
                      <m:sup>
                        <m:r>
                          <m:rPr>
                            <m:sty m:val="p"/>
                          </m:rPr>
                          <a:rPr lang="zh-TW" altLang="en-US">
                            <a:latin typeface="Cambria Math"/>
                          </a:rPr>
                          <m:t>αβ</m:t>
                        </m:r>
                      </m:sup>
                    </m:sSup>
                    <m:sSup>
                      <m:sSupPr>
                        <m:ctrlPr>
                          <a:rPr lang="zh-TW" altLang="en-US" i="1">
                            <a:latin typeface="Cambria Math"/>
                          </a:rPr>
                        </m:ctrlPr>
                      </m:sSupPr>
                      <m:e>
                        <m:r>
                          <a:rPr lang="zh-TW" altLang="en-US" i="1">
                            <a:latin typeface="Cambria Math"/>
                          </a:rPr>
                          <m:t>𝑔</m:t>
                        </m:r>
                      </m:e>
                      <m:sup>
                        <m:r>
                          <m:rPr>
                            <m:sty m:val="p"/>
                          </m:rPr>
                          <a:rPr lang="zh-TW" altLang="en-US">
                            <a:latin typeface="Cambria Math"/>
                          </a:rPr>
                          <m:t>γδ</m:t>
                        </m:r>
                      </m:sup>
                    </m:sSup>
                    <m:r>
                      <a:rPr lang="zh-TW" altLang="en-US">
                        <a:latin typeface="Cambria Math"/>
                      </a:rPr>
                      <m:t>⁢</m:t>
                    </m:r>
                    <m:sSup>
                      <m:sSupPr>
                        <m:ctrlPr>
                          <a:rPr lang="zh-TW" altLang="en-US" i="1">
                            <a:latin typeface="Cambria Math"/>
                          </a:rPr>
                        </m:ctrlPr>
                      </m:sSupPr>
                      <m:e>
                        <m:r>
                          <a:rPr lang="zh-TW" altLang="en-US" i="1">
                            <a:latin typeface="Cambria Math"/>
                          </a:rPr>
                          <m:t>𝑔</m:t>
                        </m:r>
                      </m:e>
                      <m:sup>
                        <m:r>
                          <m:rPr>
                            <m:sty m:val="p"/>
                          </m:rPr>
                          <a:rPr lang="zh-TW" altLang="en-US">
                            <a:latin typeface="Cambria Math"/>
                          </a:rPr>
                          <m:t>μν</m:t>
                        </m:r>
                      </m:sup>
                    </m:sSup>
                    <m:r>
                      <a:rPr lang="zh-TW" altLang="en-US">
                        <a:latin typeface="Cambria Math"/>
                      </a:rPr>
                      <m:t>⁢</m:t>
                    </m:r>
                    <m:sSub>
                      <m:sSubPr>
                        <m:ctrlPr>
                          <a:rPr lang="zh-TW" altLang="en-US" i="1">
                            <a:latin typeface="Cambria Math"/>
                          </a:rPr>
                        </m:ctrlPr>
                      </m:sSubPr>
                      <m:e>
                        <m:r>
                          <a:rPr lang="zh-TW" altLang="en-US" i="1">
                            <a:latin typeface="Cambria Math"/>
                          </a:rPr>
                          <m:t>𝑅</m:t>
                        </m:r>
                      </m:e>
                      <m:sub>
                        <m:r>
                          <m:rPr>
                            <m:sty m:val="p"/>
                          </m:rPr>
                          <a:rPr lang="zh-TW" altLang="en-US">
                            <a:latin typeface="Cambria Math"/>
                          </a:rPr>
                          <m:t>μδνγ</m:t>
                        </m:r>
                      </m:sub>
                    </m:sSub>
                    <m:r>
                      <a:rPr lang="en-US" altLang="zh-TW" b="0" i="0" smtClean="0">
                        <a:latin typeface="Cambria Math"/>
                      </a:rPr>
                      <m:t>,</m:t>
                    </m:r>
                  </m:oMath>
                </a14:m>
                <a:endParaRPr lang="en-US" altLang="zh-TW" dirty="0" smtClean="0"/>
              </a:p>
            </p:txBody>
          </p:sp>
        </mc:Choice>
        <mc:Fallback xmlns="">
          <p:sp>
            <p:nvSpPr>
              <p:cNvPr id="3" name="Rectangle 2"/>
              <p:cNvSpPr>
                <a:spLocks noRot="1" noChangeAspect="1" noMove="1" noResize="1" noEditPoints="1" noAdjustHandles="1" noChangeArrowheads="1" noChangeShapeType="1" noTextEdit="1"/>
              </p:cNvSpPr>
              <p:nvPr/>
            </p:nvSpPr>
            <p:spPr>
              <a:xfrm>
                <a:off x="823784" y="1299041"/>
                <a:ext cx="7595286" cy="483466"/>
              </a:xfrm>
              <a:prstGeom prst="rect">
                <a:avLst/>
              </a:prstGeom>
              <a:blipFill rotWithShape="1">
                <a:blip r:embed="rId2"/>
                <a:stretch>
                  <a:fillRect l="-642" b="-632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823784" y="1892164"/>
                <a:ext cx="7809470" cy="1239955"/>
              </a:xfrm>
              <a:prstGeom prst="rect">
                <a:avLst/>
              </a:prstGeom>
            </p:spPr>
            <p:txBody>
              <a:bodyPr wrap="square">
                <a:spAutoFit/>
              </a:bodyPr>
              <a:lstStyle/>
              <a:p>
                <a:r>
                  <a:rPr lang="en-US" altLang="zh-TW" i="1" dirty="0" smtClean="0">
                    <a:latin typeface="Cambria Math"/>
                  </a:rPr>
                  <a:t>Even if </a:t>
                </a:r>
                <a14:m>
                  <m:oMath xmlns:m="http://schemas.openxmlformats.org/officeDocument/2006/math">
                    <m:sSup>
                      <m:sSupPr>
                        <m:ctrlPr>
                          <a:rPr lang="zh-TW" altLang="en-US" i="1">
                            <a:latin typeface="Cambria Math"/>
                          </a:rPr>
                        </m:ctrlPr>
                      </m:sSupPr>
                      <m:e>
                        <m:r>
                          <a:rPr lang="zh-TW" altLang="en-US" i="1">
                            <a:latin typeface="Cambria Math"/>
                          </a:rPr>
                          <m:t>𝐺</m:t>
                        </m:r>
                      </m:e>
                      <m:sup>
                        <m:r>
                          <m:rPr>
                            <m:sty m:val="p"/>
                          </m:rPr>
                          <a:rPr lang="zh-TW" altLang="en-US">
                            <a:latin typeface="Cambria Math"/>
                          </a:rPr>
                          <m:t>αβ</m:t>
                        </m:r>
                      </m:sup>
                    </m:sSup>
                    <m:r>
                      <a:rPr lang="en-US" altLang="zh-TW" b="0" i="1" smtClean="0">
                        <a:latin typeface="Cambria Math"/>
                      </a:rPr>
                      <m:t>=</m:t>
                    </m:r>
                    <m:sSup>
                      <m:sSupPr>
                        <m:ctrlPr>
                          <a:rPr lang="zh-TW" altLang="en-US" i="1">
                            <a:latin typeface="Cambria Math"/>
                          </a:rPr>
                        </m:ctrlPr>
                      </m:sSupPr>
                      <m:e>
                        <m:r>
                          <a:rPr lang="en-US" altLang="zh-TW" b="0" i="1" smtClean="0">
                            <a:latin typeface="Cambria Math"/>
                          </a:rPr>
                          <m:t>𝑇</m:t>
                        </m:r>
                      </m:e>
                      <m:sup>
                        <m:r>
                          <m:rPr>
                            <m:sty m:val="p"/>
                          </m:rPr>
                          <a:rPr lang="zh-TW" altLang="en-US">
                            <a:latin typeface="Cambria Math"/>
                          </a:rPr>
                          <m:t>αβ</m:t>
                        </m:r>
                      </m:sup>
                    </m:sSup>
                    <m:r>
                      <a:rPr lang="en-US" altLang="zh-TW" b="0" i="1" smtClean="0">
                        <a:latin typeface="Cambria Math"/>
                      </a:rPr>
                      <m:t>=0</m:t>
                    </m:r>
                  </m:oMath>
                </a14:m>
                <a:r>
                  <a:rPr lang="en-US" altLang="zh-TW" dirty="0" smtClean="0"/>
                  <a:t>, this doesn’t mean that the Riemann curvature tensor </a:t>
                </a:r>
                <a14:m>
                  <m:oMath xmlns:m="http://schemas.openxmlformats.org/officeDocument/2006/math">
                    <m:sSup>
                      <m:sSupPr>
                        <m:ctrlPr>
                          <a:rPr lang="zh-TW" altLang="en-US" i="1">
                            <a:latin typeface="Cambria Math"/>
                          </a:rPr>
                        </m:ctrlPr>
                      </m:sSupPr>
                      <m:e>
                        <m:r>
                          <a:rPr lang="zh-TW" altLang="en-US" i="1">
                            <a:latin typeface="Cambria Math"/>
                          </a:rPr>
                          <m:t>𝑅</m:t>
                        </m:r>
                      </m:e>
                      <m:sup>
                        <m:r>
                          <m:rPr>
                            <m:sty m:val="p"/>
                          </m:rPr>
                          <a:rPr lang="zh-TW" altLang="en-US">
                            <a:latin typeface="Cambria Math"/>
                          </a:rPr>
                          <m:t>αβγδ</m:t>
                        </m:r>
                      </m:sup>
                    </m:sSup>
                  </m:oMath>
                </a14:m>
                <a:r>
                  <a:rPr lang="zh-TW" altLang="en-US" dirty="0" smtClean="0"/>
                  <a:t> </a:t>
                </a:r>
                <a:r>
                  <a:rPr lang="en-US" altLang="zh-TW" dirty="0" smtClean="0"/>
                  <a:t>must also be zero, i.e. not necessarily flat.</a:t>
                </a:r>
                <a:endParaRPr lang="zh-TW" altLang="en-US" dirty="0"/>
              </a:p>
              <a:p>
                <a:endParaRPr lang="en-US" altLang="zh-TW" dirty="0" smtClean="0"/>
              </a:p>
              <a:p>
                <a:r>
                  <a:rPr lang="en-US" altLang="zh-TW" dirty="0" smtClean="0"/>
                  <a:t>Non-zero components of </a:t>
                </a:r>
                <a14:m>
                  <m:oMath xmlns:m="http://schemas.openxmlformats.org/officeDocument/2006/math">
                    <m:sSup>
                      <m:sSupPr>
                        <m:ctrlPr>
                          <a:rPr lang="zh-TW" altLang="en-US" i="1">
                            <a:latin typeface="Cambria Math"/>
                          </a:rPr>
                        </m:ctrlPr>
                      </m:sSupPr>
                      <m:e>
                        <m:r>
                          <a:rPr lang="zh-TW" altLang="en-US" i="1">
                            <a:latin typeface="Cambria Math"/>
                          </a:rPr>
                          <m:t>𝑅</m:t>
                        </m:r>
                      </m:e>
                      <m:sup>
                        <m:r>
                          <m:rPr>
                            <m:sty m:val="p"/>
                          </m:rPr>
                          <a:rPr lang="zh-TW" altLang="en-US">
                            <a:latin typeface="Cambria Math"/>
                          </a:rPr>
                          <m:t>αβγδ</m:t>
                        </m:r>
                      </m:sup>
                    </m:sSup>
                  </m:oMath>
                </a14:m>
                <a:r>
                  <a:rPr lang="zh-TW" altLang="en-US" dirty="0" smtClean="0"/>
                  <a:t> </a:t>
                </a:r>
                <a:r>
                  <a:rPr lang="en-US" altLang="zh-TW" dirty="0" smtClean="0"/>
                  <a:t>can sum to be zero when calculating </a:t>
                </a:r>
                <a14:m>
                  <m:oMath xmlns:m="http://schemas.openxmlformats.org/officeDocument/2006/math">
                    <m:sSup>
                      <m:sSupPr>
                        <m:ctrlPr>
                          <a:rPr lang="zh-TW" altLang="en-US" i="1">
                            <a:latin typeface="Cambria Math"/>
                          </a:rPr>
                        </m:ctrlPr>
                      </m:sSupPr>
                      <m:e>
                        <m:r>
                          <a:rPr lang="zh-TW" altLang="en-US" i="1">
                            <a:latin typeface="Cambria Math"/>
                          </a:rPr>
                          <m:t>𝐺</m:t>
                        </m:r>
                      </m:e>
                      <m:sup>
                        <m:r>
                          <m:rPr>
                            <m:sty m:val="p"/>
                          </m:rPr>
                          <a:rPr lang="zh-TW" altLang="en-US">
                            <a:latin typeface="Cambria Math"/>
                          </a:rPr>
                          <m:t>αβ</m:t>
                        </m:r>
                      </m:sup>
                    </m:sSup>
                  </m:oMath>
                </a14:m>
                <a:r>
                  <a:rPr lang="en-US" altLang="zh-TW" dirty="0" smtClean="0"/>
                  <a:t>.</a:t>
                </a:r>
                <a:endParaRPr lang="zh-TW" altLang="en-US" dirty="0"/>
              </a:p>
            </p:txBody>
          </p:sp>
        </mc:Choice>
        <mc:Fallback xmlns="">
          <p:sp>
            <p:nvSpPr>
              <p:cNvPr id="4" name="Rectangle 3"/>
              <p:cNvSpPr>
                <a:spLocks noRot="1" noChangeAspect="1" noMove="1" noResize="1" noEditPoints="1" noAdjustHandles="1" noChangeArrowheads="1" noChangeShapeType="1" noTextEdit="1"/>
              </p:cNvSpPr>
              <p:nvPr/>
            </p:nvSpPr>
            <p:spPr>
              <a:xfrm>
                <a:off x="823784" y="1892164"/>
                <a:ext cx="7809470" cy="1239955"/>
              </a:xfrm>
              <a:prstGeom prst="rect">
                <a:avLst/>
              </a:prstGeom>
              <a:blipFill rotWithShape="1">
                <a:blip r:embed="rId3"/>
                <a:stretch>
                  <a:fillRect l="-625" t="-1961" b="-686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23784" y="3416164"/>
                <a:ext cx="3995866" cy="3152530"/>
              </a:xfrm>
              <a:prstGeom prst="rect">
                <a:avLst/>
              </a:prstGeom>
            </p:spPr>
            <p:txBody>
              <a:bodyPr wrap="square">
                <a:spAutoFit/>
              </a:bodyPr>
              <a:lstStyle/>
              <a:p>
                <a:r>
                  <a:rPr lang="en-US" altLang="zh-TW" i="1" dirty="0" smtClean="0">
                    <a:latin typeface="Cambria Math"/>
                  </a:rPr>
                  <a:t>This actually happens quite often, as long as we are in a region without sources of curvature (i.e. the stress-energy tensor is zero there), then </a:t>
                </a:r>
                <a14:m>
                  <m:oMath xmlns:m="http://schemas.openxmlformats.org/officeDocument/2006/math">
                    <m:sSup>
                      <m:sSupPr>
                        <m:ctrlPr>
                          <a:rPr lang="zh-TW" altLang="en-US" i="1">
                            <a:latin typeface="Cambria Math"/>
                          </a:rPr>
                        </m:ctrlPr>
                      </m:sSupPr>
                      <m:e>
                        <m:r>
                          <a:rPr lang="zh-TW" altLang="en-US" i="1">
                            <a:latin typeface="Cambria Math"/>
                          </a:rPr>
                          <m:t>𝐺</m:t>
                        </m:r>
                      </m:e>
                      <m:sup>
                        <m:r>
                          <m:rPr>
                            <m:sty m:val="p"/>
                          </m:rPr>
                          <a:rPr lang="zh-TW" altLang="en-US">
                            <a:latin typeface="Cambria Math"/>
                          </a:rPr>
                          <m:t>αβ</m:t>
                        </m:r>
                      </m:sup>
                    </m:sSup>
                  </m:oMath>
                </a14:m>
                <a:r>
                  <a:rPr lang="en-US" altLang="zh-TW" i="1" dirty="0" smtClean="0">
                    <a:latin typeface="Cambria Math"/>
                  </a:rPr>
                  <a:t> must be zero there.</a:t>
                </a:r>
              </a:p>
              <a:p>
                <a:endParaRPr lang="en-US" altLang="zh-TW" i="1" dirty="0">
                  <a:latin typeface="Cambria Math"/>
                </a:endParaRPr>
              </a:p>
              <a:p>
                <a:r>
                  <a:rPr lang="en-US" altLang="zh-TW" i="1" dirty="0" smtClean="0">
                    <a:latin typeface="Cambria Math"/>
                  </a:rPr>
                  <a:t>However, we might as well be right next to a black hole where the curvature is severe! This is the situation we will be dealing with as an Example. </a:t>
                </a:r>
                <a:endParaRPr lang="zh-TW" altLang="en-US" dirty="0"/>
              </a:p>
            </p:txBody>
          </p:sp>
        </mc:Choice>
        <mc:Fallback xmlns="">
          <p:sp>
            <p:nvSpPr>
              <p:cNvPr id="6" name="Rectangle 5"/>
              <p:cNvSpPr>
                <a:spLocks noRot="1" noChangeAspect="1" noMove="1" noResize="1" noEditPoints="1" noAdjustHandles="1" noChangeArrowheads="1" noChangeShapeType="1" noTextEdit="1"/>
              </p:cNvSpPr>
              <p:nvPr/>
            </p:nvSpPr>
            <p:spPr>
              <a:xfrm>
                <a:off x="823784" y="3416164"/>
                <a:ext cx="3995866" cy="3152530"/>
              </a:xfrm>
              <a:prstGeom prst="rect">
                <a:avLst/>
              </a:prstGeom>
              <a:blipFill rotWithShape="1">
                <a:blip r:embed="rId4"/>
                <a:stretch>
                  <a:fillRect l="-1220" t="-1158" r="-152" b="-1737"/>
                </a:stretch>
              </a:blipFill>
            </p:spPr>
            <p:txBody>
              <a:bodyPr/>
              <a:lstStyle/>
              <a:p>
                <a:r>
                  <a:rPr lang="zh-TW" altLang="en-US">
                    <a:noFill/>
                  </a:rPr>
                  <a:t> </a:t>
                </a:r>
              </a:p>
            </p:txBody>
          </p:sp>
        </mc:Fallback>
      </mc:AlternateContent>
      <p:pic>
        <p:nvPicPr>
          <p:cNvPr id="14338" name="Picture 2" descr="G:\Desktop\Black Hole Astrophysics\Textbook circle\08 Ch 6.5.2.&amp;6.6.2.2&amp;7.1~7.3\bhlens_riazuelo_bi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9650" y="3416164"/>
            <a:ext cx="3927475" cy="314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7665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How to calculate a metric?</a:t>
            </a:r>
            <a:endParaRPr lang="zh-TW" altLang="en-US" dirty="0"/>
          </a:p>
        </p:txBody>
      </p:sp>
      <mc:AlternateContent xmlns:mc="http://schemas.openxmlformats.org/markup-compatibility/2006" xmlns:a14="http://schemas.microsoft.com/office/drawing/2010/main">
        <mc:Choice Requires="a14">
          <p:sp>
            <p:nvSpPr>
              <p:cNvPr id="10" name="TextBox 9"/>
              <p:cNvSpPr txBox="1"/>
              <p:nvPr/>
            </p:nvSpPr>
            <p:spPr>
              <a:xfrm>
                <a:off x="560872" y="981075"/>
                <a:ext cx="8240228" cy="5793637"/>
              </a:xfrm>
              <a:prstGeom prst="rect">
                <a:avLst/>
              </a:prstGeom>
              <a:noFill/>
            </p:spPr>
            <p:txBody>
              <a:bodyPr wrap="square" rtlCol="0">
                <a:spAutoFit/>
              </a:bodyPr>
              <a:lstStyle/>
              <a:p>
                <a:r>
                  <a:rPr lang="en-US" altLang="zh-TW" dirty="0" smtClean="0">
                    <a:latin typeface="Cambria Math" pitchFamily="18" charset="0"/>
                    <a:ea typeface="Cambria Math" pitchFamily="18" charset="0"/>
                  </a:rPr>
                  <a:t>Now, let say we want to find the metric to some distribution of mass-energy as described by </a:t>
                </a:r>
                <a14:m>
                  <m:oMath xmlns:m="http://schemas.openxmlformats.org/officeDocument/2006/math">
                    <m:sSup>
                      <m:sSupPr>
                        <m:ctrlPr>
                          <a:rPr lang="zh-TW" altLang="en-US" i="1">
                            <a:latin typeface="Cambria Math"/>
                          </a:rPr>
                        </m:ctrlPr>
                      </m:sSupPr>
                      <m:e>
                        <m:r>
                          <a:rPr lang="zh-TW" altLang="en-US" i="1">
                            <a:latin typeface="Cambria Math"/>
                          </a:rPr>
                          <m:t>𝑇</m:t>
                        </m:r>
                      </m:e>
                      <m:sup>
                        <m:r>
                          <m:rPr>
                            <m:sty m:val="p"/>
                          </m:rPr>
                          <a:rPr lang="zh-TW" altLang="en-US">
                            <a:latin typeface="Cambria Math"/>
                          </a:rPr>
                          <m:t>αβ</m:t>
                        </m:r>
                      </m:sup>
                    </m:sSup>
                  </m:oMath>
                </a14:m>
                <a:r>
                  <a:rPr lang="en-US" altLang="zh-TW" dirty="0" smtClean="0">
                    <a:latin typeface="Cambria Math" pitchFamily="18" charset="0"/>
                    <a:ea typeface="Cambria Math" pitchFamily="18" charset="0"/>
                  </a:rPr>
                  <a:t>.</a:t>
                </a: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We know that…</a:t>
                </a:r>
              </a:p>
              <a:p>
                <a:endParaRPr lang="en-US" altLang="zh-TW" dirty="0" smtClean="0">
                  <a:latin typeface="Cambria Math" pitchFamily="18" charset="0"/>
                  <a:ea typeface="Cambria Math" pitchFamily="18" charset="0"/>
                </a:endParaRPr>
              </a:p>
              <a:p>
                <a14:m>
                  <m:oMath xmlns:m="http://schemas.openxmlformats.org/officeDocument/2006/math">
                    <m:sSub>
                      <m:sSubPr>
                        <m:ctrlPr>
                          <a:rPr lang="zh-TW" altLang="en-US" i="1">
                            <a:latin typeface="Cambria Math"/>
                          </a:rPr>
                        </m:ctrlPr>
                      </m:sSubPr>
                      <m:e>
                        <m:r>
                          <a:rPr lang="zh-TW" altLang="en-US" i="1">
                            <a:latin typeface="Cambria Math"/>
                          </a:rPr>
                          <m:t>𝑅</m:t>
                        </m:r>
                      </m:e>
                      <m:sub>
                        <m:r>
                          <m:rPr>
                            <m:sty m:val="p"/>
                          </m:rPr>
                          <a:rPr lang="zh-TW" altLang="en-US">
                            <a:latin typeface="Cambria Math"/>
                          </a:rPr>
                          <m:t>αβγδ</m:t>
                        </m:r>
                      </m:sub>
                    </m:sSub>
                    <m:r>
                      <a:rPr lang="zh-TW" altLang="en-US">
                        <a:latin typeface="Cambria Math"/>
                      </a:rPr>
                      <m:t>=</m:t>
                    </m:r>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𝛤</m:t>
                            </m:r>
                          </m:e>
                          <m:sub>
                            <m:r>
                              <m:rPr>
                                <m:sty m:val="p"/>
                              </m:rPr>
                              <a:rPr lang="zh-TW" altLang="en-US">
                                <a:latin typeface="Cambria Math"/>
                              </a:rPr>
                              <m:t>αβδ</m:t>
                            </m:r>
                          </m:sub>
                        </m:sSub>
                      </m:num>
                      <m:den>
                        <m:r>
                          <a:rPr lang="zh-TW" altLang="en-US">
                            <a:latin typeface="Cambria Math"/>
                          </a:rPr>
                          <m:t>𝜕</m:t>
                        </m:r>
                        <m:sSup>
                          <m:sSupPr>
                            <m:ctrlPr>
                              <a:rPr lang="zh-TW" altLang="en-US" i="1">
                                <a:latin typeface="Cambria Math"/>
                              </a:rPr>
                            </m:ctrlPr>
                          </m:sSupPr>
                          <m:e>
                            <m:r>
                              <a:rPr lang="zh-TW" altLang="en-US" i="1">
                                <a:latin typeface="Cambria Math"/>
                              </a:rPr>
                              <m:t>𝑥</m:t>
                            </m:r>
                          </m:e>
                          <m:sup>
                            <m:r>
                              <a:rPr lang="zh-TW" altLang="en-US" i="1">
                                <a:latin typeface="Cambria Math"/>
                              </a:rPr>
                              <m:t>𝛾</m:t>
                            </m:r>
                          </m:sup>
                        </m:sSup>
                      </m:den>
                    </m:f>
                    <m:r>
                      <a:rPr lang="zh-TW" altLang="en-US">
                        <a:latin typeface="Cambria Math"/>
                      </a:rPr>
                      <m:t>−</m:t>
                    </m:r>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𝛤</m:t>
                            </m:r>
                          </m:e>
                          <m:sub>
                            <m:r>
                              <m:rPr>
                                <m:sty m:val="p"/>
                              </m:rPr>
                              <a:rPr lang="zh-TW" altLang="en-US">
                                <a:latin typeface="Cambria Math"/>
                              </a:rPr>
                              <m:t>αβγ</m:t>
                            </m:r>
                          </m:sub>
                        </m:sSub>
                      </m:num>
                      <m:den>
                        <m:r>
                          <a:rPr lang="zh-TW" altLang="en-US">
                            <a:latin typeface="Cambria Math"/>
                          </a:rPr>
                          <m:t>𝜕</m:t>
                        </m:r>
                        <m:sSup>
                          <m:sSupPr>
                            <m:ctrlPr>
                              <a:rPr lang="zh-TW" altLang="en-US" i="1">
                                <a:latin typeface="Cambria Math"/>
                              </a:rPr>
                            </m:ctrlPr>
                          </m:sSupPr>
                          <m:e>
                            <m:r>
                              <a:rPr lang="zh-TW" altLang="en-US" i="1">
                                <a:latin typeface="Cambria Math"/>
                              </a:rPr>
                              <m:t>𝑥</m:t>
                            </m:r>
                          </m:e>
                          <m:sup>
                            <m:r>
                              <a:rPr lang="zh-TW" altLang="en-US" i="1">
                                <a:latin typeface="Cambria Math"/>
                              </a:rPr>
                              <m:t>𝛿</m:t>
                            </m:r>
                          </m:sup>
                        </m:sSup>
                      </m:den>
                    </m:f>
                    <m:r>
                      <a:rPr lang="zh-TW" altLang="en-US">
                        <a:latin typeface="Cambria Math"/>
                      </a:rPr>
                      <m:t>+</m:t>
                    </m:r>
                    <m:sSup>
                      <m:sSupPr>
                        <m:ctrlPr>
                          <a:rPr lang="zh-TW" altLang="en-US" i="1">
                            <a:latin typeface="Cambria Math"/>
                          </a:rPr>
                        </m:ctrlPr>
                      </m:sSupPr>
                      <m:e>
                        <m:r>
                          <a:rPr lang="zh-TW" altLang="en-US" i="1">
                            <a:latin typeface="Cambria Math"/>
                          </a:rPr>
                          <m:t>𝑔</m:t>
                        </m:r>
                      </m:e>
                      <m:sup>
                        <m:r>
                          <m:rPr>
                            <m:sty m:val="p"/>
                          </m:rPr>
                          <a:rPr lang="zh-TW" altLang="en-US">
                            <a:latin typeface="Cambria Math"/>
                          </a:rPr>
                          <m:t>μν</m:t>
                        </m:r>
                      </m:sup>
                    </m:sSup>
                    <m:r>
                      <a:rPr lang="zh-TW" altLang="en-US">
                        <a:latin typeface="Cambria Math"/>
                      </a:rPr>
                      <m:t>⁢</m:t>
                    </m:r>
                    <m:d>
                      <m:dPr>
                        <m:ctrlPr>
                          <a:rPr lang="zh-TW" altLang="en-US" i="1">
                            <a:latin typeface="Cambria Math"/>
                          </a:rPr>
                        </m:ctrlPr>
                      </m:dPr>
                      <m:e>
                        <m:sSub>
                          <m:sSubPr>
                            <m:ctrlPr>
                              <a:rPr lang="zh-TW" altLang="en-US" i="1">
                                <a:latin typeface="Cambria Math"/>
                              </a:rPr>
                            </m:ctrlPr>
                          </m:sSubPr>
                          <m:e>
                            <m:r>
                              <a:rPr lang="zh-TW" altLang="en-US" i="1">
                                <a:latin typeface="Cambria Math"/>
                              </a:rPr>
                              <m:t>𝛤</m:t>
                            </m:r>
                          </m:e>
                          <m:sub>
                            <m:r>
                              <m:rPr>
                                <m:sty m:val="p"/>
                              </m:rPr>
                              <a:rPr lang="zh-TW" altLang="en-US">
                                <a:latin typeface="Cambria Math"/>
                              </a:rPr>
                              <m:t>μαδ</m:t>
                            </m:r>
                          </m:sub>
                        </m:sSub>
                        <m:r>
                          <a:rPr lang="zh-TW" altLang="en-US">
                            <a:latin typeface="Cambria Math"/>
                          </a:rPr>
                          <m:t>⁢</m:t>
                        </m:r>
                        <m:sSub>
                          <m:sSubPr>
                            <m:ctrlPr>
                              <a:rPr lang="zh-TW" altLang="en-US" i="1">
                                <a:latin typeface="Cambria Math"/>
                              </a:rPr>
                            </m:ctrlPr>
                          </m:sSubPr>
                          <m:e>
                            <m:r>
                              <a:rPr lang="zh-TW" altLang="en-US" i="1">
                                <a:latin typeface="Cambria Math"/>
                              </a:rPr>
                              <m:t>𝛤</m:t>
                            </m:r>
                          </m:e>
                          <m:sub>
                            <m:r>
                              <m:rPr>
                                <m:sty m:val="p"/>
                              </m:rPr>
                              <a:rPr lang="zh-TW" altLang="en-US">
                                <a:latin typeface="Cambria Math"/>
                              </a:rPr>
                              <m:t>νβγ</m:t>
                            </m:r>
                          </m:sub>
                        </m:sSub>
                        <m:r>
                          <a:rPr lang="zh-TW" altLang="en-US">
                            <a:latin typeface="Cambria Math"/>
                          </a:rPr>
                          <m:t>−</m:t>
                        </m:r>
                        <m:sSub>
                          <m:sSubPr>
                            <m:ctrlPr>
                              <a:rPr lang="zh-TW" altLang="en-US" i="1">
                                <a:latin typeface="Cambria Math"/>
                              </a:rPr>
                            </m:ctrlPr>
                          </m:sSubPr>
                          <m:e>
                            <m:r>
                              <a:rPr lang="zh-TW" altLang="en-US" i="1">
                                <a:latin typeface="Cambria Math"/>
                              </a:rPr>
                              <m:t>𝛤</m:t>
                            </m:r>
                          </m:e>
                          <m:sub>
                            <m:r>
                              <m:rPr>
                                <m:sty m:val="p"/>
                              </m:rPr>
                              <a:rPr lang="zh-TW" altLang="en-US">
                                <a:latin typeface="Cambria Math"/>
                              </a:rPr>
                              <m:t>μαγ</m:t>
                            </m:r>
                          </m:sub>
                        </m:sSub>
                        <m:r>
                          <a:rPr lang="zh-TW" altLang="en-US">
                            <a:latin typeface="Cambria Math"/>
                          </a:rPr>
                          <m:t>⁢</m:t>
                        </m:r>
                        <m:sSub>
                          <m:sSubPr>
                            <m:ctrlPr>
                              <a:rPr lang="zh-TW" altLang="en-US" i="1">
                                <a:latin typeface="Cambria Math"/>
                              </a:rPr>
                            </m:ctrlPr>
                          </m:sSubPr>
                          <m:e>
                            <m:r>
                              <a:rPr lang="zh-TW" altLang="en-US" i="1">
                                <a:latin typeface="Cambria Math"/>
                              </a:rPr>
                              <m:t>𝛤</m:t>
                            </m:r>
                          </m:e>
                          <m:sub>
                            <m:r>
                              <m:rPr>
                                <m:sty m:val="p"/>
                              </m:rPr>
                              <a:rPr lang="zh-TW" altLang="en-US">
                                <a:latin typeface="Cambria Math"/>
                              </a:rPr>
                              <m:t>νβδ</m:t>
                            </m:r>
                          </m:sub>
                        </m:sSub>
                      </m:e>
                    </m:d>
                  </m:oMath>
                </a14:m>
                <a:r>
                  <a:rPr lang="zh-TW" altLang="en-US" dirty="0"/>
                  <a:t> </a:t>
                </a:r>
                <a:r>
                  <a:rPr lang="en-US" altLang="zh-TW" dirty="0"/>
                  <a:t>;</a:t>
                </a:r>
                <a:r>
                  <a:rPr lang="zh-TW" altLang="en-US" dirty="0"/>
                  <a:t> </a:t>
                </a:r>
                <a14:m>
                  <m:oMath xmlns:m="http://schemas.openxmlformats.org/officeDocument/2006/math">
                    <m:sSub>
                      <m:sSubPr>
                        <m:ctrlPr>
                          <a:rPr lang="zh-TW" altLang="en-US" i="1">
                            <a:latin typeface="Cambria Math"/>
                          </a:rPr>
                        </m:ctrlPr>
                      </m:sSubPr>
                      <m:e>
                        <m:r>
                          <a:rPr lang="zh-TW" altLang="en-US" i="1">
                            <a:latin typeface="Cambria Math"/>
                          </a:rPr>
                          <m:t>𝛤</m:t>
                        </m:r>
                      </m:e>
                      <m:sub>
                        <m:r>
                          <m:rPr>
                            <m:sty m:val="p"/>
                          </m:rPr>
                          <a:rPr lang="zh-TW" altLang="en-US">
                            <a:latin typeface="Cambria Math"/>
                          </a:rPr>
                          <m:t>αβγ</m:t>
                        </m:r>
                      </m:sub>
                    </m:sSub>
                    <m:r>
                      <a:rPr lang="zh-TW" altLang="en-US">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2</m:t>
                        </m:r>
                      </m:den>
                    </m:f>
                    <m:r>
                      <a:rPr lang="zh-TW" altLang="en-US">
                        <a:latin typeface="Cambria Math"/>
                      </a:rPr>
                      <m:t>⁢</m:t>
                    </m:r>
                    <m:d>
                      <m:dPr>
                        <m:ctrlPr>
                          <a:rPr lang="zh-TW" altLang="en-US" i="1">
                            <a:latin typeface="Cambria Math"/>
                          </a:rPr>
                        </m:ctrlPr>
                      </m:dPr>
                      <m:e>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𝑔</m:t>
                                </m:r>
                              </m:e>
                              <m:sub>
                                <m:r>
                                  <m:rPr>
                                    <m:sty m:val="p"/>
                                  </m:rPr>
                                  <a:rPr lang="zh-TW" altLang="en-US">
                                    <a:latin typeface="Cambria Math"/>
                                  </a:rPr>
                                  <m:t>αβ</m:t>
                                </m:r>
                              </m:sub>
                            </m:sSub>
                          </m:num>
                          <m:den>
                            <m:r>
                              <a:rPr lang="zh-TW" altLang="en-US">
                                <a:latin typeface="Cambria Math"/>
                              </a:rPr>
                              <m:t>𝜕</m:t>
                            </m:r>
                            <m:sSup>
                              <m:sSupPr>
                                <m:ctrlPr>
                                  <a:rPr lang="zh-TW" altLang="en-US" i="1">
                                    <a:latin typeface="Cambria Math"/>
                                  </a:rPr>
                                </m:ctrlPr>
                              </m:sSupPr>
                              <m:e>
                                <m:r>
                                  <a:rPr lang="zh-TW" altLang="en-US" i="1">
                                    <a:latin typeface="Cambria Math"/>
                                  </a:rPr>
                                  <m:t>𝑥</m:t>
                                </m:r>
                              </m:e>
                              <m:sup>
                                <m:r>
                                  <a:rPr lang="zh-TW" altLang="en-US" i="1">
                                    <a:latin typeface="Cambria Math"/>
                                  </a:rPr>
                                  <m:t>𝛾</m:t>
                                </m:r>
                              </m:sup>
                            </m:sSup>
                          </m:den>
                        </m:f>
                        <m:r>
                          <a:rPr lang="zh-TW" altLang="en-US">
                            <a:latin typeface="Cambria Math"/>
                          </a:rPr>
                          <m:t>+</m:t>
                        </m:r>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𝑔</m:t>
                                </m:r>
                              </m:e>
                              <m:sub>
                                <m:r>
                                  <m:rPr>
                                    <m:sty m:val="p"/>
                                  </m:rPr>
                                  <a:rPr lang="zh-TW" altLang="en-US">
                                    <a:latin typeface="Cambria Math"/>
                                  </a:rPr>
                                  <m:t>αγ</m:t>
                                </m:r>
                              </m:sub>
                            </m:sSub>
                          </m:num>
                          <m:den>
                            <m:r>
                              <a:rPr lang="zh-TW" altLang="en-US">
                                <a:latin typeface="Cambria Math"/>
                              </a:rPr>
                              <m:t>𝜕</m:t>
                            </m:r>
                            <m:sSup>
                              <m:sSupPr>
                                <m:ctrlPr>
                                  <a:rPr lang="zh-TW" altLang="en-US" i="1">
                                    <a:latin typeface="Cambria Math"/>
                                  </a:rPr>
                                </m:ctrlPr>
                              </m:sSupPr>
                              <m:e>
                                <m:r>
                                  <a:rPr lang="zh-TW" altLang="en-US" i="1">
                                    <a:latin typeface="Cambria Math"/>
                                  </a:rPr>
                                  <m:t>𝑥</m:t>
                                </m:r>
                              </m:e>
                              <m:sup>
                                <m:r>
                                  <a:rPr lang="zh-TW" altLang="en-US" i="1">
                                    <a:latin typeface="Cambria Math"/>
                                  </a:rPr>
                                  <m:t>𝛽</m:t>
                                </m:r>
                              </m:sup>
                            </m:sSup>
                          </m:den>
                        </m:f>
                        <m:r>
                          <a:rPr lang="zh-TW" altLang="en-US">
                            <a:latin typeface="Cambria Math"/>
                          </a:rPr>
                          <m:t>−</m:t>
                        </m:r>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𝑔</m:t>
                                </m:r>
                              </m:e>
                              <m:sub>
                                <m:r>
                                  <m:rPr>
                                    <m:sty m:val="p"/>
                                  </m:rPr>
                                  <a:rPr lang="zh-TW" altLang="en-US">
                                    <a:latin typeface="Cambria Math"/>
                                  </a:rPr>
                                  <m:t>βγ</m:t>
                                </m:r>
                              </m:sub>
                            </m:sSub>
                          </m:num>
                          <m:den>
                            <m:r>
                              <a:rPr lang="zh-TW" altLang="en-US">
                                <a:latin typeface="Cambria Math"/>
                              </a:rPr>
                              <m:t>𝜕</m:t>
                            </m:r>
                            <m:sSup>
                              <m:sSupPr>
                                <m:ctrlPr>
                                  <a:rPr lang="zh-TW" altLang="en-US" i="1">
                                    <a:latin typeface="Cambria Math"/>
                                  </a:rPr>
                                </m:ctrlPr>
                              </m:sSupPr>
                              <m:e>
                                <m:r>
                                  <a:rPr lang="zh-TW" altLang="en-US" i="1">
                                    <a:latin typeface="Cambria Math"/>
                                  </a:rPr>
                                  <m:t>𝑥</m:t>
                                </m:r>
                              </m:e>
                              <m:sup>
                                <m:r>
                                  <a:rPr lang="zh-TW" altLang="en-US" i="1">
                                    <a:latin typeface="Cambria Math"/>
                                  </a:rPr>
                                  <m:t>𝛼</m:t>
                                </m:r>
                              </m:sup>
                            </m:sSup>
                          </m:den>
                        </m:f>
                      </m:e>
                    </m:d>
                  </m:oMath>
                </a14:m>
                <a:endParaRPr lang="en-US" altLang="zh-TW" dirty="0" smtClean="0"/>
              </a:p>
              <a:p>
                <a:endParaRPr lang="en-US" altLang="zh-TW" i="1" dirty="0" smtClean="0">
                  <a:latin typeface="Cambria Math"/>
                </a:endParaRPr>
              </a:p>
              <a:p>
                <a:pPr/>
                <a14:m>
                  <m:oMathPara xmlns:m="http://schemas.openxmlformats.org/officeDocument/2006/math">
                    <m:oMathParaPr>
                      <m:jc m:val="centerGroup"/>
                    </m:oMathParaPr>
                    <m:oMath xmlns:m="http://schemas.openxmlformats.org/officeDocument/2006/math">
                      <m:sSup>
                        <m:sSupPr>
                          <m:ctrlPr>
                            <a:rPr lang="zh-TW" altLang="en-US" i="1">
                              <a:latin typeface="Cambria Math"/>
                            </a:rPr>
                          </m:ctrlPr>
                        </m:sSupPr>
                        <m:e>
                          <m:r>
                            <a:rPr lang="zh-TW" altLang="en-US" i="1">
                              <a:latin typeface="Cambria Math"/>
                            </a:rPr>
                            <m:t>𝐺</m:t>
                          </m:r>
                        </m:e>
                        <m:sup>
                          <m:r>
                            <m:rPr>
                              <m:sty m:val="p"/>
                            </m:rPr>
                            <a:rPr lang="zh-TW" altLang="en-US">
                              <a:latin typeface="Cambria Math"/>
                            </a:rPr>
                            <m:t>αβ</m:t>
                          </m:r>
                        </m:sup>
                      </m:sSup>
                      <m:r>
                        <a:rPr lang="zh-TW" altLang="en-US">
                          <a:latin typeface="Cambria Math"/>
                        </a:rPr>
                        <m:t>≡</m:t>
                      </m:r>
                      <m:sSup>
                        <m:sSupPr>
                          <m:ctrlPr>
                            <a:rPr lang="zh-TW" altLang="en-US" i="1">
                              <a:latin typeface="Cambria Math"/>
                            </a:rPr>
                          </m:ctrlPr>
                        </m:sSupPr>
                        <m:e>
                          <m:r>
                            <a:rPr lang="zh-TW" altLang="en-US" i="1">
                              <a:latin typeface="Cambria Math"/>
                            </a:rPr>
                            <m:t>𝑅</m:t>
                          </m:r>
                        </m:e>
                        <m:sup>
                          <m:r>
                            <m:rPr>
                              <m:sty m:val="p"/>
                            </m:rPr>
                            <a:rPr lang="zh-TW" altLang="en-US">
                              <a:latin typeface="Cambria Math"/>
                            </a:rPr>
                            <m:t>αβ</m:t>
                          </m:r>
                        </m:sup>
                      </m:sSup>
                      <m:r>
                        <a:rPr lang="zh-TW" altLang="en-US">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2</m:t>
                          </m:r>
                        </m:den>
                      </m:f>
                      <m:r>
                        <a:rPr lang="zh-TW" altLang="en-US">
                          <a:latin typeface="Cambria Math"/>
                        </a:rPr>
                        <m:t>⁢</m:t>
                      </m:r>
                      <m:sSup>
                        <m:sSupPr>
                          <m:ctrlPr>
                            <a:rPr lang="zh-TW" altLang="en-US" i="1">
                              <a:latin typeface="Cambria Math"/>
                            </a:rPr>
                          </m:ctrlPr>
                        </m:sSupPr>
                        <m:e>
                          <m:r>
                            <a:rPr lang="zh-TW" altLang="en-US" i="1">
                              <a:latin typeface="Cambria Math"/>
                            </a:rPr>
                            <m:t>𝑔</m:t>
                          </m:r>
                        </m:e>
                        <m:sup>
                          <m:r>
                            <m:rPr>
                              <m:sty m:val="p"/>
                            </m:rPr>
                            <a:rPr lang="zh-TW" altLang="en-US">
                              <a:latin typeface="Cambria Math"/>
                            </a:rPr>
                            <m:t>αβ</m:t>
                          </m:r>
                        </m:sup>
                      </m:sSup>
                      <m:r>
                        <a:rPr lang="zh-TW" altLang="en-US">
                          <a:latin typeface="Cambria Math"/>
                        </a:rPr>
                        <m:t>⁢</m:t>
                      </m:r>
                      <m:r>
                        <a:rPr lang="zh-TW" altLang="en-US" i="1">
                          <a:latin typeface="Cambria Math"/>
                        </a:rPr>
                        <m:t>𝑅</m:t>
                      </m:r>
                      <m:r>
                        <a:rPr lang="en-US" altLang="zh-TW" i="1">
                          <a:latin typeface="Cambria Math"/>
                        </a:rPr>
                        <m:t>=</m:t>
                      </m:r>
                      <m:sSub>
                        <m:sSubPr>
                          <m:ctrlPr>
                            <a:rPr lang="zh-TW" altLang="en-US" i="1">
                              <a:latin typeface="Cambria Math"/>
                            </a:rPr>
                          </m:ctrlPr>
                        </m:sSubPr>
                        <m:e>
                          <m:r>
                            <a:rPr lang="zh-TW" altLang="en-US" i="1">
                              <a:latin typeface="Cambria Math"/>
                            </a:rPr>
                            <m:t>𝑔</m:t>
                          </m:r>
                        </m:e>
                        <m:sub>
                          <m:r>
                            <m:rPr>
                              <m:sty m:val="p"/>
                            </m:rPr>
                            <a:rPr lang="zh-TW" altLang="en-US">
                              <a:latin typeface="Cambria Math"/>
                            </a:rPr>
                            <m:t>μν</m:t>
                          </m:r>
                        </m:sub>
                      </m:sSub>
                      <m:r>
                        <a:rPr lang="zh-TW" altLang="en-US">
                          <a:latin typeface="Cambria Math"/>
                        </a:rPr>
                        <m:t>⁢</m:t>
                      </m:r>
                      <m:sSup>
                        <m:sSupPr>
                          <m:ctrlPr>
                            <a:rPr lang="zh-TW" altLang="en-US" i="1">
                              <a:latin typeface="Cambria Math"/>
                            </a:rPr>
                          </m:ctrlPr>
                        </m:sSupPr>
                        <m:e>
                          <m:r>
                            <a:rPr lang="zh-TW" altLang="en-US" i="1">
                              <a:latin typeface="Cambria Math"/>
                            </a:rPr>
                            <m:t>𝑅</m:t>
                          </m:r>
                        </m:e>
                        <m:sup>
                          <m:r>
                            <m:rPr>
                              <m:sty m:val="p"/>
                            </m:rPr>
                            <a:rPr lang="zh-TW" altLang="en-US">
                              <a:latin typeface="Cambria Math"/>
                            </a:rPr>
                            <m:t>μανβ</m:t>
                          </m:r>
                        </m:sup>
                      </m:sSup>
                      <m:r>
                        <a:rPr lang="en-US" altLang="zh-TW" i="1">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2</m:t>
                          </m:r>
                        </m:den>
                      </m:f>
                      <m:r>
                        <a:rPr lang="zh-TW" altLang="en-US">
                          <a:latin typeface="Cambria Math"/>
                        </a:rPr>
                        <m:t>⁢</m:t>
                      </m:r>
                      <m:sSup>
                        <m:sSupPr>
                          <m:ctrlPr>
                            <a:rPr lang="zh-TW" altLang="en-US" i="1">
                              <a:latin typeface="Cambria Math"/>
                            </a:rPr>
                          </m:ctrlPr>
                        </m:sSupPr>
                        <m:e>
                          <m:r>
                            <a:rPr lang="zh-TW" altLang="en-US" i="1">
                              <a:latin typeface="Cambria Math"/>
                            </a:rPr>
                            <m:t>𝑔</m:t>
                          </m:r>
                        </m:e>
                        <m:sup>
                          <m:r>
                            <m:rPr>
                              <m:sty m:val="p"/>
                            </m:rPr>
                            <a:rPr lang="zh-TW" altLang="en-US">
                              <a:latin typeface="Cambria Math"/>
                            </a:rPr>
                            <m:t>αβ</m:t>
                          </m:r>
                        </m:sup>
                      </m:sSup>
                      <m:sSup>
                        <m:sSupPr>
                          <m:ctrlPr>
                            <a:rPr lang="zh-TW" altLang="en-US" i="1">
                              <a:latin typeface="Cambria Math"/>
                            </a:rPr>
                          </m:ctrlPr>
                        </m:sSupPr>
                        <m:e>
                          <m:r>
                            <a:rPr lang="zh-TW" altLang="en-US" i="1">
                              <a:latin typeface="Cambria Math"/>
                            </a:rPr>
                            <m:t>𝑔</m:t>
                          </m:r>
                        </m:e>
                        <m:sup>
                          <m:r>
                            <m:rPr>
                              <m:sty m:val="p"/>
                            </m:rPr>
                            <a:rPr lang="zh-TW" altLang="en-US">
                              <a:latin typeface="Cambria Math"/>
                            </a:rPr>
                            <m:t>γδ</m:t>
                          </m:r>
                        </m:sup>
                      </m:sSup>
                      <m:r>
                        <a:rPr lang="zh-TW" altLang="en-US">
                          <a:latin typeface="Cambria Math"/>
                        </a:rPr>
                        <m:t>⁢</m:t>
                      </m:r>
                      <m:sSup>
                        <m:sSupPr>
                          <m:ctrlPr>
                            <a:rPr lang="zh-TW" altLang="en-US" i="1">
                              <a:latin typeface="Cambria Math"/>
                            </a:rPr>
                          </m:ctrlPr>
                        </m:sSupPr>
                        <m:e>
                          <m:r>
                            <a:rPr lang="zh-TW" altLang="en-US" i="1">
                              <a:latin typeface="Cambria Math"/>
                            </a:rPr>
                            <m:t>𝑔</m:t>
                          </m:r>
                        </m:e>
                        <m:sup>
                          <m:r>
                            <m:rPr>
                              <m:sty m:val="p"/>
                            </m:rPr>
                            <a:rPr lang="zh-TW" altLang="en-US">
                              <a:latin typeface="Cambria Math"/>
                            </a:rPr>
                            <m:t>μν</m:t>
                          </m:r>
                        </m:sup>
                      </m:sSup>
                      <m:r>
                        <a:rPr lang="zh-TW" altLang="en-US">
                          <a:latin typeface="Cambria Math"/>
                        </a:rPr>
                        <m:t>⁢</m:t>
                      </m:r>
                      <m:sSub>
                        <m:sSubPr>
                          <m:ctrlPr>
                            <a:rPr lang="zh-TW" altLang="en-US" i="1">
                              <a:latin typeface="Cambria Math"/>
                            </a:rPr>
                          </m:ctrlPr>
                        </m:sSubPr>
                        <m:e>
                          <m:r>
                            <a:rPr lang="zh-TW" altLang="en-US" i="1">
                              <a:latin typeface="Cambria Math"/>
                            </a:rPr>
                            <m:t>𝑅</m:t>
                          </m:r>
                        </m:e>
                        <m:sub>
                          <m:r>
                            <m:rPr>
                              <m:sty m:val="p"/>
                            </m:rPr>
                            <a:rPr lang="zh-TW" altLang="en-US">
                              <a:latin typeface="Cambria Math"/>
                            </a:rPr>
                            <m:t>μδνγ</m:t>
                          </m:r>
                        </m:sub>
                      </m:sSub>
                    </m:oMath>
                  </m:oMathPara>
                </a14:m>
                <a:endParaRPr lang="en-US" altLang="zh-TW" i="1" dirty="0" smtClean="0">
                  <a:latin typeface="Cambria Math"/>
                </a:endParaRPr>
              </a:p>
              <a:p>
                <a:endParaRPr lang="en-US" altLang="zh-TW" i="1" dirty="0" smtClean="0">
                  <a:latin typeface="Cambria Math"/>
                </a:endParaRPr>
              </a:p>
              <a:p>
                <a:pPr/>
                <a14:m>
                  <m:oMathPara xmlns:m="http://schemas.openxmlformats.org/officeDocument/2006/math">
                    <m:oMathParaPr>
                      <m:jc m:val="centerGroup"/>
                    </m:oMathParaPr>
                    <m:oMath xmlns:m="http://schemas.openxmlformats.org/officeDocument/2006/math">
                      <m:sSup>
                        <m:sSupPr>
                          <m:ctrlPr>
                            <a:rPr lang="zh-TW" altLang="en-US" i="1">
                              <a:latin typeface="Cambria Math"/>
                            </a:rPr>
                          </m:ctrlPr>
                        </m:sSupPr>
                        <m:e>
                          <m:r>
                            <a:rPr lang="zh-TW" altLang="en-US" i="1">
                              <a:latin typeface="Cambria Math"/>
                            </a:rPr>
                            <m:t>𝐺</m:t>
                          </m:r>
                        </m:e>
                        <m:sup>
                          <m:r>
                            <m:rPr>
                              <m:sty m:val="p"/>
                            </m:rPr>
                            <a:rPr lang="zh-TW" altLang="en-US">
                              <a:latin typeface="Cambria Math"/>
                            </a:rPr>
                            <m:t>αβ</m:t>
                          </m:r>
                        </m:sup>
                      </m:sSup>
                      <m:r>
                        <a:rPr lang="zh-TW" altLang="en-US">
                          <a:latin typeface="Cambria Math"/>
                        </a:rPr>
                        <m:t>=8⁢</m:t>
                      </m:r>
                      <m:r>
                        <a:rPr lang="zh-TW" altLang="en-US" i="1">
                          <a:latin typeface="Cambria Math"/>
                        </a:rPr>
                        <m:t>𝜋</m:t>
                      </m:r>
                      <m:r>
                        <a:rPr lang="zh-TW" altLang="en-US">
                          <a:latin typeface="Cambria Math"/>
                        </a:rPr>
                        <m:t>⁢</m:t>
                      </m:r>
                      <m:r>
                        <a:rPr lang="zh-TW" altLang="en-US" i="1">
                          <a:latin typeface="Cambria Math"/>
                        </a:rPr>
                        <m:t>𝐺</m:t>
                      </m:r>
                      <m:r>
                        <a:rPr lang="zh-TW" altLang="en-US">
                          <a:latin typeface="Cambria Math"/>
                        </a:rPr>
                        <m:t>⁢</m:t>
                      </m:r>
                      <m:sSup>
                        <m:sSupPr>
                          <m:ctrlPr>
                            <a:rPr lang="zh-TW" altLang="en-US" i="1">
                              <a:latin typeface="Cambria Math"/>
                            </a:rPr>
                          </m:ctrlPr>
                        </m:sSupPr>
                        <m:e>
                          <m:r>
                            <a:rPr lang="zh-TW" altLang="en-US" i="1">
                              <a:latin typeface="Cambria Math"/>
                            </a:rPr>
                            <m:t>𝑇</m:t>
                          </m:r>
                        </m:e>
                        <m:sup>
                          <m:r>
                            <m:rPr>
                              <m:sty m:val="p"/>
                            </m:rPr>
                            <a:rPr lang="zh-TW" altLang="en-US">
                              <a:latin typeface="Cambria Math"/>
                            </a:rPr>
                            <m:t>αβ</m:t>
                          </m:r>
                        </m:sup>
                      </m:sSup>
                    </m:oMath>
                  </m:oMathPara>
                </a14:m>
                <a:endParaRPr lang="en-US" altLang="zh-TW" dirty="0" smtClean="0"/>
              </a:p>
              <a:p>
                <a:r>
                  <a:rPr lang="en-US" altLang="zh-TW" dirty="0" smtClean="0">
                    <a:latin typeface="Cambria Math" pitchFamily="18" charset="0"/>
                    <a:ea typeface="Cambria Math" pitchFamily="18" charset="0"/>
                  </a:rPr>
                  <a:t>So…</a:t>
                </a: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All we have to do is to use some assumptions to “guess” the form of the metric.</a:t>
                </a: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Then send the metric through the pipeline and solve the 10 equations so that </a:t>
                </a:r>
                <a14:m>
                  <m:oMath xmlns:m="http://schemas.openxmlformats.org/officeDocument/2006/math">
                    <m:sSup>
                      <m:sSupPr>
                        <m:ctrlPr>
                          <a:rPr lang="zh-TW" altLang="en-US" i="1">
                            <a:latin typeface="Cambria Math"/>
                          </a:rPr>
                        </m:ctrlPr>
                      </m:sSupPr>
                      <m:e>
                        <m:r>
                          <a:rPr lang="zh-TW" altLang="en-US" i="1">
                            <a:latin typeface="Cambria Math"/>
                          </a:rPr>
                          <m:t>𝐺</m:t>
                        </m:r>
                      </m:e>
                      <m:sup>
                        <m:r>
                          <m:rPr>
                            <m:sty m:val="p"/>
                          </m:rPr>
                          <a:rPr lang="zh-TW" altLang="en-US">
                            <a:latin typeface="Cambria Math"/>
                          </a:rPr>
                          <m:t>αβ</m:t>
                        </m:r>
                      </m:sup>
                    </m:sSup>
                    <m:r>
                      <a:rPr lang="zh-TW" altLang="en-US">
                        <a:latin typeface="Cambria Math"/>
                      </a:rPr>
                      <m:t>=8⁢</m:t>
                    </m:r>
                    <m:r>
                      <a:rPr lang="zh-TW" altLang="en-US" i="1">
                        <a:latin typeface="Cambria Math"/>
                      </a:rPr>
                      <m:t>𝜋</m:t>
                    </m:r>
                    <m:r>
                      <a:rPr lang="zh-TW" altLang="en-US">
                        <a:latin typeface="Cambria Math"/>
                      </a:rPr>
                      <m:t>⁢</m:t>
                    </m:r>
                    <m:r>
                      <a:rPr lang="zh-TW" altLang="en-US" i="1">
                        <a:latin typeface="Cambria Math"/>
                      </a:rPr>
                      <m:t>𝐺</m:t>
                    </m:r>
                    <m:r>
                      <a:rPr lang="zh-TW" altLang="en-US">
                        <a:latin typeface="Cambria Math"/>
                      </a:rPr>
                      <m:t>⁢</m:t>
                    </m:r>
                    <m:sSup>
                      <m:sSupPr>
                        <m:ctrlPr>
                          <a:rPr lang="zh-TW" altLang="en-US" i="1">
                            <a:latin typeface="Cambria Math"/>
                          </a:rPr>
                        </m:ctrlPr>
                      </m:sSupPr>
                      <m:e>
                        <m:r>
                          <a:rPr lang="zh-TW" altLang="en-US" i="1">
                            <a:latin typeface="Cambria Math"/>
                          </a:rPr>
                          <m:t>𝑇</m:t>
                        </m:r>
                      </m:e>
                      <m:sup>
                        <m:r>
                          <m:rPr>
                            <m:sty m:val="p"/>
                          </m:rPr>
                          <a:rPr lang="zh-TW" altLang="en-US">
                            <a:latin typeface="Cambria Math"/>
                          </a:rPr>
                          <m:t>αβ</m:t>
                        </m:r>
                      </m:sup>
                    </m:sSup>
                  </m:oMath>
                </a14:m>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is fully satisfied.</a:t>
                </a: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This might seem a daunting task, but lets look at the example of a lonely black hole and we’ll see that it isn’t so terrible after all.</a:t>
                </a:r>
                <a:endParaRPr lang="zh-TW" altLang="en-US" dirty="0" smtClean="0">
                  <a:latin typeface="Cambria Math" pitchFamily="18" charset="0"/>
                  <a:ea typeface="Cambria Math"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60872" y="981075"/>
                <a:ext cx="8240228" cy="5793637"/>
              </a:xfrm>
              <a:prstGeom prst="rect">
                <a:avLst/>
              </a:prstGeom>
              <a:blipFill rotWithShape="1">
                <a:blip r:embed="rId2"/>
                <a:stretch>
                  <a:fillRect l="-592" t="-632" r="-740" b="-73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6908179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altLang="zh-TW" sz="3600" dirty="0" smtClean="0"/>
              <a:t>A lonely and non-spinning BH – Assumptions to the </a:t>
            </a:r>
            <a:r>
              <a:rPr lang="en-US" altLang="zh-TW" sz="3600" dirty="0" smtClean="0"/>
              <a:t>Schwarzschild </a:t>
            </a:r>
            <a:r>
              <a:rPr lang="en-US" altLang="zh-TW" sz="3600" dirty="0" smtClean="0"/>
              <a:t>metric</a:t>
            </a:r>
            <a:endParaRPr lang="zh-TW" altLang="en-US" sz="3600" dirty="0"/>
          </a:p>
        </p:txBody>
      </p:sp>
      <p:grpSp>
        <p:nvGrpSpPr>
          <p:cNvPr id="21" name="Group 20"/>
          <p:cNvGrpSpPr/>
          <p:nvPr/>
        </p:nvGrpSpPr>
        <p:grpSpPr>
          <a:xfrm>
            <a:off x="4688853" y="1165731"/>
            <a:ext cx="3649845" cy="1632887"/>
            <a:chOff x="4688853" y="1165731"/>
            <a:chExt cx="3649845" cy="1632887"/>
          </a:xfrm>
        </p:grpSpPr>
        <p:sp>
          <p:nvSpPr>
            <p:cNvPr id="7" name="Rectangle 6"/>
            <p:cNvSpPr/>
            <p:nvPr/>
          </p:nvSpPr>
          <p:spPr>
            <a:xfrm>
              <a:off x="4688853" y="1165731"/>
              <a:ext cx="3649845" cy="369332"/>
            </a:xfrm>
            <a:prstGeom prst="rect">
              <a:avLst/>
            </a:prstGeom>
          </p:spPr>
          <p:txBody>
            <a:bodyPr wrap="none">
              <a:spAutoFit/>
            </a:bodyPr>
            <a:lstStyle/>
            <a:p>
              <a:r>
                <a:rPr lang="en-US" altLang="zh-TW" dirty="0">
                  <a:latin typeface="Cambria Math" pitchFamily="18" charset="0"/>
                  <a:ea typeface="Cambria Math" pitchFamily="18" charset="0"/>
                </a:rPr>
                <a:t>0. The metric is a symmetric tensor</a:t>
              </a:r>
            </a:p>
          </p:txBody>
        </p:sp>
        <mc:AlternateContent xmlns:mc="http://schemas.openxmlformats.org/markup-compatibility/2006">
          <mc:Choice xmlns:a14="http://schemas.microsoft.com/office/drawing/2010/main" Requires="a14">
            <p:sp>
              <p:nvSpPr>
                <p:cNvPr id="9" name="Rectangle 8"/>
                <p:cNvSpPr/>
                <p:nvPr/>
              </p:nvSpPr>
              <p:spPr>
                <a:xfrm>
                  <a:off x="4885765" y="1661704"/>
                  <a:ext cx="3256020" cy="113691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zh-TW" altLang="en-US"/>
                            </m:ctrlPr>
                          </m:sSubPr>
                          <m:e>
                            <m:r>
                              <a:rPr lang="zh-TW" altLang="en-US" i="1"/>
                              <m:t>𝑔</m:t>
                            </m:r>
                          </m:e>
                          <m:sub>
                            <m:r>
                              <m:rPr>
                                <m:sty m:val="p"/>
                              </m:rPr>
                              <a:rPr lang="zh-TW" altLang="en-US"/>
                              <m:t>αβ</m:t>
                            </m:r>
                          </m:sub>
                        </m:sSub>
                        <m:r>
                          <a:rPr lang="zh-TW" altLang="en-US"/>
                          <m:t>=</m:t>
                        </m:r>
                        <m:d>
                          <m:dPr>
                            <m:ctrlPr>
                              <a:rPr lang="zh-TW" altLang="en-US" i="1"/>
                            </m:ctrlPr>
                          </m:dPr>
                          <m:e>
                            <m:m>
                              <m:mPr>
                                <m:mcs>
                                  <m:mc>
                                    <m:mcPr>
                                      <m:count m:val="4"/>
                                      <m:mcJc m:val="center"/>
                                    </m:mcPr>
                                  </m:mc>
                                </m:mcs>
                                <m:ctrlPr>
                                  <a:rPr lang="zh-TW" altLang="en-US" i="1"/>
                                </m:ctrlPr>
                              </m:mPr>
                              <m:mr>
                                <m:e>
                                  <m:sSub>
                                    <m:sSubPr>
                                      <m:ctrlPr>
                                        <a:rPr lang="zh-TW" altLang="en-US" i="1"/>
                                      </m:ctrlPr>
                                    </m:sSubPr>
                                    <m:e>
                                      <m:r>
                                        <a:rPr lang="zh-TW" altLang="en-US" i="1"/>
                                        <m:t>𝑔</m:t>
                                      </m:r>
                                    </m:e>
                                    <m:sub>
                                      <m:r>
                                        <a:rPr lang="zh-TW" altLang="en-US"/>
                                        <m:t>00</m:t>
                                      </m:r>
                                    </m:sub>
                                  </m:sSub>
                                </m:e>
                                <m:e>
                                  <m:sSub>
                                    <m:sSubPr>
                                      <m:ctrlPr>
                                        <a:rPr lang="zh-TW" altLang="en-US" i="1"/>
                                      </m:ctrlPr>
                                    </m:sSubPr>
                                    <m:e>
                                      <m:r>
                                        <a:rPr lang="zh-TW" altLang="en-US" i="1"/>
                                        <m:t>𝑔</m:t>
                                      </m:r>
                                    </m:e>
                                    <m:sub>
                                      <m:r>
                                        <a:rPr lang="zh-TW" altLang="en-US"/>
                                        <m:t>01</m:t>
                                      </m:r>
                                    </m:sub>
                                  </m:sSub>
                                </m:e>
                                <m:e>
                                  <m:sSub>
                                    <m:sSubPr>
                                      <m:ctrlPr>
                                        <a:rPr lang="zh-TW" altLang="en-US" i="1"/>
                                      </m:ctrlPr>
                                    </m:sSubPr>
                                    <m:e>
                                      <m:r>
                                        <a:rPr lang="zh-TW" altLang="en-US" i="1"/>
                                        <m:t>𝑔</m:t>
                                      </m:r>
                                    </m:e>
                                    <m:sub>
                                      <m:r>
                                        <a:rPr lang="zh-TW" altLang="en-US"/>
                                        <m:t>02</m:t>
                                      </m:r>
                                    </m:sub>
                                  </m:sSub>
                                </m:e>
                                <m:e>
                                  <m:sSub>
                                    <m:sSubPr>
                                      <m:ctrlPr>
                                        <a:rPr lang="zh-TW" altLang="en-US" i="1"/>
                                      </m:ctrlPr>
                                    </m:sSubPr>
                                    <m:e>
                                      <m:r>
                                        <a:rPr lang="zh-TW" altLang="en-US" i="1"/>
                                        <m:t>𝑔</m:t>
                                      </m:r>
                                    </m:e>
                                    <m:sub>
                                      <m:r>
                                        <a:rPr lang="zh-TW" altLang="en-US"/>
                                        <m:t>03</m:t>
                                      </m:r>
                                    </m:sub>
                                  </m:sSub>
                                </m:e>
                              </m:mr>
                              <m:mr>
                                <m:e>
                                  <m:sSub>
                                    <m:sSubPr>
                                      <m:ctrlPr>
                                        <a:rPr lang="zh-TW" altLang="en-US" i="1"/>
                                      </m:ctrlPr>
                                    </m:sSubPr>
                                    <m:e>
                                      <m:r>
                                        <a:rPr lang="zh-TW" altLang="en-US" i="1"/>
                                        <m:t>𝑔</m:t>
                                      </m:r>
                                    </m:e>
                                    <m:sub>
                                      <m:r>
                                        <a:rPr lang="zh-TW" altLang="en-US"/>
                                        <m:t>01</m:t>
                                      </m:r>
                                    </m:sub>
                                  </m:sSub>
                                </m:e>
                                <m:e>
                                  <m:sSub>
                                    <m:sSubPr>
                                      <m:ctrlPr>
                                        <a:rPr lang="zh-TW" altLang="en-US" i="1"/>
                                      </m:ctrlPr>
                                    </m:sSubPr>
                                    <m:e>
                                      <m:r>
                                        <a:rPr lang="zh-TW" altLang="en-US" i="1"/>
                                        <m:t>𝑔</m:t>
                                      </m:r>
                                    </m:e>
                                    <m:sub>
                                      <m:r>
                                        <a:rPr lang="zh-TW" altLang="en-US"/>
                                        <m:t>11</m:t>
                                      </m:r>
                                    </m:sub>
                                  </m:sSub>
                                </m:e>
                                <m:e>
                                  <m:sSub>
                                    <m:sSubPr>
                                      <m:ctrlPr>
                                        <a:rPr lang="zh-TW" altLang="en-US" i="1"/>
                                      </m:ctrlPr>
                                    </m:sSubPr>
                                    <m:e>
                                      <m:r>
                                        <a:rPr lang="zh-TW" altLang="en-US" i="1"/>
                                        <m:t>𝑔</m:t>
                                      </m:r>
                                    </m:e>
                                    <m:sub>
                                      <m:r>
                                        <a:rPr lang="zh-TW" altLang="en-US"/>
                                        <m:t>12</m:t>
                                      </m:r>
                                    </m:sub>
                                  </m:sSub>
                                </m:e>
                                <m:e>
                                  <m:sSub>
                                    <m:sSubPr>
                                      <m:ctrlPr>
                                        <a:rPr lang="zh-TW" altLang="en-US" i="1"/>
                                      </m:ctrlPr>
                                    </m:sSubPr>
                                    <m:e>
                                      <m:r>
                                        <a:rPr lang="zh-TW" altLang="en-US" i="1"/>
                                        <m:t>𝑔</m:t>
                                      </m:r>
                                    </m:e>
                                    <m:sub>
                                      <m:r>
                                        <a:rPr lang="zh-TW" altLang="en-US"/>
                                        <m:t>13</m:t>
                                      </m:r>
                                    </m:sub>
                                  </m:sSub>
                                </m:e>
                              </m:mr>
                              <m:mr>
                                <m:e>
                                  <m:sSub>
                                    <m:sSubPr>
                                      <m:ctrlPr>
                                        <a:rPr lang="zh-TW" altLang="en-US" i="1"/>
                                      </m:ctrlPr>
                                    </m:sSubPr>
                                    <m:e>
                                      <m:r>
                                        <a:rPr lang="zh-TW" altLang="en-US" i="1"/>
                                        <m:t>𝑔</m:t>
                                      </m:r>
                                    </m:e>
                                    <m:sub>
                                      <m:r>
                                        <a:rPr lang="zh-TW" altLang="en-US"/>
                                        <m:t>02</m:t>
                                      </m:r>
                                    </m:sub>
                                  </m:sSub>
                                </m:e>
                                <m:e>
                                  <m:sSub>
                                    <m:sSubPr>
                                      <m:ctrlPr>
                                        <a:rPr lang="zh-TW" altLang="en-US" i="1"/>
                                      </m:ctrlPr>
                                    </m:sSubPr>
                                    <m:e>
                                      <m:r>
                                        <a:rPr lang="zh-TW" altLang="en-US" i="1"/>
                                        <m:t>𝑔</m:t>
                                      </m:r>
                                    </m:e>
                                    <m:sub>
                                      <m:r>
                                        <a:rPr lang="zh-TW" altLang="en-US"/>
                                        <m:t>12</m:t>
                                      </m:r>
                                    </m:sub>
                                  </m:sSub>
                                </m:e>
                                <m:e>
                                  <m:sSub>
                                    <m:sSubPr>
                                      <m:ctrlPr>
                                        <a:rPr lang="zh-TW" altLang="en-US" i="1"/>
                                      </m:ctrlPr>
                                    </m:sSubPr>
                                    <m:e>
                                      <m:r>
                                        <a:rPr lang="zh-TW" altLang="en-US" i="1"/>
                                        <m:t>𝑔</m:t>
                                      </m:r>
                                    </m:e>
                                    <m:sub>
                                      <m:r>
                                        <a:rPr lang="zh-TW" altLang="en-US"/>
                                        <m:t>22</m:t>
                                      </m:r>
                                    </m:sub>
                                  </m:sSub>
                                </m:e>
                                <m:e>
                                  <m:sSub>
                                    <m:sSubPr>
                                      <m:ctrlPr>
                                        <a:rPr lang="zh-TW" altLang="en-US" i="1"/>
                                      </m:ctrlPr>
                                    </m:sSubPr>
                                    <m:e>
                                      <m:r>
                                        <a:rPr lang="zh-TW" altLang="en-US" i="1"/>
                                        <m:t>𝑔</m:t>
                                      </m:r>
                                    </m:e>
                                    <m:sub>
                                      <m:r>
                                        <a:rPr lang="zh-TW" altLang="en-US"/>
                                        <m:t>23</m:t>
                                      </m:r>
                                    </m:sub>
                                  </m:sSub>
                                </m:e>
                              </m:mr>
                              <m:mr>
                                <m:e>
                                  <m:sSub>
                                    <m:sSubPr>
                                      <m:ctrlPr>
                                        <a:rPr lang="zh-TW" altLang="en-US" i="1"/>
                                      </m:ctrlPr>
                                    </m:sSubPr>
                                    <m:e>
                                      <m:r>
                                        <a:rPr lang="zh-TW" altLang="en-US" i="1"/>
                                        <m:t>𝑔</m:t>
                                      </m:r>
                                    </m:e>
                                    <m:sub>
                                      <m:r>
                                        <a:rPr lang="zh-TW" altLang="en-US"/>
                                        <m:t>03</m:t>
                                      </m:r>
                                    </m:sub>
                                  </m:sSub>
                                </m:e>
                                <m:e>
                                  <m:sSub>
                                    <m:sSubPr>
                                      <m:ctrlPr>
                                        <a:rPr lang="zh-TW" altLang="en-US" i="1"/>
                                      </m:ctrlPr>
                                    </m:sSubPr>
                                    <m:e>
                                      <m:r>
                                        <a:rPr lang="zh-TW" altLang="en-US" i="1"/>
                                        <m:t>𝑔</m:t>
                                      </m:r>
                                    </m:e>
                                    <m:sub>
                                      <m:r>
                                        <a:rPr lang="zh-TW" altLang="en-US"/>
                                        <m:t>13</m:t>
                                      </m:r>
                                    </m:sub>
                                  </m:sSub>
                                </m:e>
                                <m:e>
                                  <m:sSub>
                                    <m:sSubPr>
                                      <m:ctrlPr>
                                        <a:rPr lang="zh-TW" altLang="en-US" i="1"/>
                                      </m:ctrlPr>
                                    </m:sSubPr>
                                    <m:e>
                                      <m:r>
                                        <a:rPr lang="zh-TW" altLang="en-US" i="1"/>
                                        <m:t>𝑔</m:t>
                                      </m:r>
                                    </m:e>
                                    <m:sub>
                                      <m:r>
                                        <a:rPr lang="zh-TW" altLang="en-US"/>
                                        <m:t>23</m:t>
                                      </m:r>
                                    </m:sub>
                                  </m:sSub>
                                </m:e>
                                <m:e>
                                  <m:sSub>
                                    <m:sSubPr>
                                      <m:ctrlPr>
                                        <a:rPr lang="zh-TW" altLang="en-US" i="1"/>
                                      </m:ctrlPr>
                                    </m:sSubPr>
                                    <m:e>
                                      <m:r>
                                        <a:rPr lang="zh-TW" altLang="en-US" i="1"/>
                                        <m:t>𝑔</m:t>
                                      </m:r>
                                    </m:e>
                                    <m:sub>
                                      <m:r>
                                        <a:rPr lang="zh-TW" altLang="en-US"/>
                                        <m:t>33</m:t>
                                      </m:r>
                                    </m:sub>
                                  </m:sSub>
                                </m:e>
                              </m:mr>
                            </m:m>
                          </m:e>
                        </m:d>
                      </m:oMath>
                    </m:oMathPara>
                  </a14:m>
                  <a:endParaRPr lang="zh-TW" altLang="en-US" dirty="0"/>
                </a:p>
              </p:txBody>
            </p:sp>
          </mc:Choice>
          <mc:Fallback>
            <p:sp>
              <p:nvSpPr>
                <p:cNvPr id="9" name="Rectangle 8"/>
                <p:cNvSpPr>
                  <a:spLocks noRot="1" noChangeAspect="1" noMove="1" noResize="1" noEditPoints="1" noAdjustHandles="1" noChangeArrowheads="1" noChangeShapeType="1" noTextEdit="1"/>
                </p:cNvSpPr>
                <p:nvPr/>
              </p:nvSpPr>
              <p:spPr>
                <a:xfrm>
                  <a:off x="4885765" y="1661704"/>
                  <a:ext cx="3256020" cy="1136914"/>
                </a:xfrm>
                <a:prstGeom prst="rect">
                  <a:avLst/>
                </a:prstGeom>
                <a:blipFill rotWithShape="1">
                  <a:blip r:embed="rId2"/>
                  <a:stretch>
                    <a:fillRect/>
                  </a:stretch>
                </a:blipFill>
              </p:spPr>
              <p:txBody>
                <a:bodyPr/>
                <a:lstStyle/>
                <a:p>
                  <a:r>
                    <a:rPr lang="zh-TW" altLang="en-US">
                      <a:noFill/>
                    </a:rPr>
                    <a:t> </a:t>
                  </a:r>
                </a:p>
              </p:txBody>
            </p:sp>
          </mc:Fallback>
        </mc:AlternateContent>
      </p:grpSp>
      <p:grpSp>
        <p:nvGrpSpPr>
          <p:cNvPr id="18" name="Group 17"/>
          <p:cNvGrpSpPr/>
          <p:nvPr/>
        </p:nvGrpSpPr>
        <p:grpSpPr>
          <a:xfrm>
            <a:off x="327393" y="3088788"/>
            <a:ext cx="8472480" cy="1171283"/>
            <a:chOff x="327393" y="2900056"/>
            <a:chExt cx="8472480" cy="1171283"/>
          </a:xfrm>
        </p:grpSpPr>
        <mc:AlternateContent xmlns:mc="http://schemas.openxmlformats.org/markup-compatibility/2006">
          <mc:Choice xmlns:a14="http://schemas.microsoft.com/office/drawing/2010/main" Requires="a14">
            <p:sp>
              <p:nvSpPr>
                <p:cNvPr id="3" name="TextBox 2"/>
                <p:cNvSpPr txBox="1"/>
                <p:nvPr/>
              </p:nvSpPr>
              <p:spPr>
                <a:xfrm>
                  <a:off x="327393" y="3006848"/>
                  <a:ext cx="5306517" cy="923330"/>
                </a:xfrm>
                <a:prstGeom prst="rect">
                  <a:avLst/>
                </a:prstGeom>
                <a:noFill/>
              </p:spPr>
              <p:txBody>
                <a:bodyPr wrap="none" rtlCol="0">
                  <a:spAutoFit/>
                </a:bodyPr>
                <a:lstStyle/>
                <a:p>
                  <a:r>
                    <a:rPr lang="en-US" altLang="zh-TW" dirty="0" smtClean="0">
                      <a:latin typeface="Cambria Math" pitchFamily="18" charset="0"/>
                      <a:ea typeface="Cambria Math" pitchFamily="18" charset="0"/>
                    </a:rPr>
                    <a:t>1.</a:t>
                  </a:r>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Spherically symmetric</a:t>
                  </a:r>
                </a:p>
                <a:p>
                  <a:r>
                    <a:rPr lang="en-US" altLang="zh-TW" dirty="0">
                      <a:latin typeface="Cambria Math" pitchFamily="18" charset="0"/>
                      <a:ea typeface="Cambria Math" pitchFamily="18" charset="0"/>
                      <a:sym typeface="Wingdings" panose="05000000000000000000" pitchFamily="2" charset="2"/>
                    </a:rPr>
                    <a:t> </a:t>
                  </a:r>
                  <a:r>
                    <a:rPr lang="en-US" altLang="zh-TW" dirty="0" smtClean="0">
                      <a:latin typeface="Cambria Math" pitchFamily="18" charset="0"/>
                      <a:ea typeface="Cambria Math" pitchFamily="18" charset="0"/>
                      <a:sym typeface="Wingdings" panose="05000000000000000000" pitchFamily="2" charset="2"/>
                    </a:rPr>
                    <a:t> a. choose to use spherical coordinates </a:t>
                  </a:r>
                  <a14:m>
                    <m:oMath xmlns:m="http://schemas.openxmlformats.org/officeDocument/2006/math">
                      <m:r>
                        <a:rPr lang="en-US" altLang="zh-TW" b="0" i="0" smtClean="0">
                          <a:latin typeface="Cambria Math"/>
                        </a:rPr>
                        <m:t>(</m:t>
                      </m:r>
                      <m:r>
                        <m:rPr>
                          <m:sty m:val="p"/>
                        </m:rPr>
                        <a:rPr lang="en-US" altLang="zh-TW" b="0" i="0" smtClean="0">
                          <a:latin typeface="Cambria Math"/>
                        </a:rPr>
                        <m:t>t</m:t>
                      </m:r>
                      <m:r>
                        <a:rPr lang="en-US" altLang="zh-TW" b="0" i="0" smtClean="0">
                          <a:latin typeface="Cambria Math"/>
                        </a:rPr>
                        <m:t>,</m:t>
                      </m:r>
                      <m:r>
                        <m:rPr>
                          <m:sty m:val="p"/>
                        </m:rPr>
                        <a:rPr lang="en-US" altLang="zh-TW" b="0" i="0" smtClean="0">
                          <a:latin typeface="Cambria Math"/>
                        </a:rPr>
                        <m:t>r</m:t>
                      </m:r>
                      <m:r>
                        <a:rPr lang="en-US" altLang="zh-TW" b="0" i="0" smtClean="0">
                          <a:latin typeface="Cambria Math"/>
                        </a:rPr>
                        <m:t>,</m:t>
                      </m:r>
                      <m:r>
                        <a:rPr lang="zh-TW" altLang="en-US" i="1">
                          <a:latin typeface="Cambria Math"/>
                        </a:rPr>
                        <m:t>𝜃</m:t>
                      </m:r>
                      <m:r>
                        <a:rPr lang="en-US" altLang="zh-TW" b="0" i="1" smtClean="0">
                          <a:latin typeface="Cambria Math"/>
                        </a:rPr>
                        <m:t>,</m:t>
                      </m:r>
                      <m:r>
                        <a:rPr lang="zh-TW" altLang="en-US" i="1">
                          <a:latin typeface="Cambria Math"/>
                        </a:rPr>
                        <m:t>𝜙</m:t>
                      </m:r>
                      <m:r>
                        <a:rPr lang="en-US" altLang="zh-TW" b="0" i="0" smtClean="0">
                          <a:latin typeface="Cambria Math"/>
                        </a:rPr>
                        <m:t>)</m:t>
                      </m:r>
                    </m:oMath>
                  </a14:m>
                  <a:endParaRPr lang="en-US" altLang="zh-TW" b="0" dirty="0" smtClean="0"/>
                </a:p>
                <a:p>
                  <a:r>
                    <a:rPr lang="en-US" altLang="zh-TW" dirty="0"/>
                    <a:t> </a:t>
                  </a:r>
                  <a:r>
                    <a:rPr lang="en-US" altLang="zh-TW" dirty="0" smtClean="0"/>
                    <a:t> b. unchanged under </a:t>
                  </a:r>
                  <a14:m>
                    <m:oMath xmlns:m="http://schemas.openxmlformats.org/officeDocument/2006/math">
                      <m:r>
                        <a:rPr lang="zh-TW" altLang="en-US" i="1">
                          <a:latin typeface="Cambria Math"/>
                        </a:rPr>
                        <m:t>𝜃</m:t>
                      </m:r>
                    </m:oMath>
                  </a14:m>
                  <a:r>
                    <a:rPr lang="en-US" altLang="zh-TW" dirty="0"/>
                    <a:t>,</a:t>
                  </a:r>
                  <a14:m>
                    <m:oMath xmlns:m="http://schemas.openxmlformats.org/officeDocument/2006/math">
                      <m:r>
                        <a:rPr lang="zh-TW" altLang="en-US" i="1">
                          <a:latin typeface="Cambria Math"/>
                        </a:rPr>
                        <m:t>𝜙</m:t>
                      </m:r>
                    </m:oMath>
                  </a14:m>
                  <a:r>
                    <a:rPr lang="zh-TW" altLang="en-US" dirty="0" smtClean="0"/>
                    <a:t> </a:t>
                  </a:r>
                  <a:r>
                    <a:rPr lang="en-US" altLang="zh-TW" dirty="0" smtClean="0"/>
                    <a:t>reversals (</a:t>
                  </a:r>
                  <a14:m>
                    <m:oMath xmlns:m="http://schemas.openxmlformats.org/officeDocument/2006/math">
                      <m:r>
                        <a:rPr lang="zh-TW" altLang="en-US" i="1">
                          <a:latin typeface="Cambria Math"/>
                        </a:rPr>
                        <m:t>𝜃</m:t>
                      </m:r>
                      <m:r>
                        <a:rPr lang="en-US" altLang="zh-TW" b="0" i="0" smtClean="0">
                          <a:latin typeface="Cambria Math"/>
                        </a:rPr>
                        <m:t>→−</m:t>
                      </m:r>
                      <m:r>
                        <a:rPr lang="zh-TW" altLang="en-US" i="1">
                          <a:latin typeface="Cambria Math"/>
                        </a:rPr>
                        <m:t>𝜃</m:t>
                      </m:r>
                    </m:oMath>
                  </a14:m>
                  <a:r>
                    <a:rPr lang="en-US" altLang="zh-TW" dirty="0" smtClean="0"/>
                    <a:t>,</a:t>
                  </a:r>
                  <a14:m>
                    <m:oMath xmlns:m="http://schemas.openxmlformats.org/officeDocument/2006/math">
                      <m:r>
                        <a:rPr lang="zh-TW" altLang="en-US" i="1">
                          <a:latin typeface="Cambria Math"/>
                        </a:rPr>
                        <m:t>𝜙</m:t>
                      </m:r>
                      <m:r>
                        <a:rPr lang="en-US" altLang="zh-TW" b="0" i="1" smtClean="0">
                          <a:latin typeface="Cambria Math"/>
                        </a:rPr>
                        <m:t>→−</m:t>
                      </m:r>
                      <m:r>
                        <a:rPr lang="zh-TW" altLang="en-US" i="1">
                          <a:latin typeface="Cambria Math"/>
                        </a:rPr>
                        <m:t>𝜙</m:t>
                      </m:r>
                    </m:oMath>
                  </a14:m>
                  <a:r>
                    <a:rPr lang="en-US" altLang="zh-TW" dirty="0" smtClean="0"/>
                    <a:t>)</a:t>
                  </a:r>
                  <a:endParaRPr lang="zh-TW" altLang="en-US" dirty="0"/>
                </a:p>
              </p:txBody>
            </p:sp>
          </mc:Choice>
          <mc:Fallback>
            <p:sp>
              <p:nvSpPr>
                <p:cNvPr id="3" name="TextBox 2"/>
                <p:cNvSpPr txBox="1">
                  <a:spLocks noRot="1" noChangeAspect="1" noMove="1" noResize="1" noEditPoints="1" noAdjustHandles="1" noChangeArrowheads="1" noChangeShapeType="1" noTextEdit="1"/>
                </p:cNvSpPr>
                <p:nvPr/>
              </p:nvSpPr>
              <p:spPr>
                <a:xfrm>
                  <a:off x="327393" y="3006848"/>
                  <a:ext cx="5306517" cy="923330"/>
                </a:xfrm>
                <a:prstGeom prst="rect">
                  <a:avLst/>
                </a:prstGeom>
                <a:blipFill rotWithShape="1">
                  <a:blip r:embed="rId3"/>
                  <a:stretch>
                    <a:fillRect l="-1034" t="-3947" b="-9211"/>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5536928" y="2900056"/>
                  <a:ext cx="3262945" cy="117128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zh-TW" altLang="en-US" smtClean="0"/>
                            </m:ctrlPr>
                          </m:sSubPr>
                          <m:e>
                            <m:r>
                              <a:rPr lang="zh-TW" altLang="en-US" i="1"/>
                              <m:t>𝑔</m:t>
                            </m:r>
                          </m:e>
                          <m:sub>
                            <m:r>
                              <m:rPr>
                                <m:sty m:val="p"/>
                              </m:rPr>
                              <a:rPr lang="zh-TW" altLang="en-US"/>
                              <m:t>αβ</m:t>
                            </m:r>
                          </m:sub>
                        </m:sSub>
                        <m:r>
                          <a:rPr lang="zh-TW" altLang="en-US"/>
                          <m:t>=</m:t>
                        </m:r>
                        <m:d>
                          <m:dPr>
                            <m:ctrlPr>
                              <a:rPr lang="zh-TW" altLang="en-US" i="1">
                                <a:latin typeface="Cambria Math"/>
                              </a:rPr>
                            </m:ctrlPr>
                          </m:dPr>
                          <m:e>
                            <m:m>
                              <m:mPr>
                                <m:mcs>
                                  <m:mc>
                                    <m:mcPr>
                                      <m:count m:val="4"/>
                                      <m:mcJc m:val="center"/>
                                    </m:mcPr>
                                  </m:mc>
                                </m:mcs>
                                <m:ctrlPr>
                                  <a:rPr lang="zh-TW" altLang="en-US" i="1">
                                    <a:latin typeface="Cambria Math"/>
                                  </a:rPr>
                                </m:ctrlPr>
                              </m:mPr>
                              <m:mr>
                                <m:e>
                                  <m:sSub>
                                    <m:sSubPr>
                                      <m:ctrlPr>
                                        <a:rPr lang="zh-TW" altLang="en-US" i="1">
                                          <a:latin typeface="Cambria Math"/>
                                        </a:rPr>
                                      </m:ctrlPr>
                                    </m:sSubPr>
                                    <m:e>
                                      <m:r>
                                        <a:rPr lang="zh-TW" altLang="en-US" i="1">
                                          <a:latin typeface="Cambria Math"/>
                                        </a:rPr>
                                        <m:t>𝑔</m:t>
                                      </m:r>
                                    </m:e>
                                    <m:sub>
                                      <m:r>
                                        <a:rPr lang="zh-TW" altLang="en-US">
                                          <a:latin typeface="Cambria Math"/>
                                        </a:rPr>
                                        <m:t>00</m:t>
                                      </m:r>
                                    </m:sub>
                                  </m:sSub>
                                </m:e>
                                <m:e>
                                  <m:sSub>
                                    <m:sSubPr>
                                      <m:ctrlPr>
                                        <a:rPr lang="zh-TW" altLang="en-US" i="1">
                                          <a:latin typeface="Cambria Math"/>
                                        </a:rPr>
                                      </m:ctrlPr>
                                    </m:sSubPr>
                                    <m:e>
                                      <m:r>
                                        <a:rPr lang="zh-TW" altLang="en-US" i="1">
                                          <a:latin typeface="Cambria Math"/>
                                        </a:rPr>
                                        <m:t>𝑔</m:t>
                                      </m:r>
                                    </m:e>
                                    <m:sub>
                                      <m:r>
                                        <a:rPr lang="zh-TW" altLang="en-US">
                                          <a:latin typeface="Cambria Math"/>
                                        </a:rPr>
                                        <m:t>01</m:t>
                                      </m:r>
                                    </m:sub>
                                  </m:sSub>
                                </m:e>
                                <m:e>
                                  <m:r>
                                    <a:rPr lang="zh-TW" altLang="en-US">
                                      <a:latin typeface="Cambria Math"/>
                                    </a:rPr>
                                    <m:t>0</m:t>
                                  </m:r>
                                </m:e>
                                <m:e>
                                  <m:r>
                                    <a:rPr lang="zh-TW" altLang="en-US">
                                      <a:latin typeface="Cambria Math"/>
                                    </a:rPr>
                                    <m:t>0</m:t>
                                  </m:r>
                                </m:e>
                              </m:mr>
                              <m:mr>
                                <m:e>
                                  <m:sSub>
                                    <m:sSubPr>
                                      <m:ctrlPr>
                                        <a:rPr lang="zh-TW" altLang="en-US" i="1">
                                          <a:latin typeface="Cambria Math"/>
                                        </a:rPr>
                                      </m:ctrlPr>
                                    </m:sSubPr>
                                    <m:e>
                                      <m:r>
                                        <a:rPr lang="zh-TW" altLang="en-US" i="1">
                                          <a:latin typeface="Cambria Math"/>
                                        </a:rPr>
                                        <m:t>𝑔</m:t>
                                      </m:r>
                                    </m:e>
                                    <m:sub>
                                      <m:r>
                                        <a:rPr lang="zh-TW" altLang="en-US">
                                          <a:latin typeface="Cambria Math"/>
                                        </a:rPr>
                                        <m:t>01</m:t>
                                      </m:r>
                                    </m:sub>
                                  </m:sSub>
                                </m:e>
                                <m:e>
                                  <m:sSub>
                                    <m:sSubPr>
                                      <m:ctrlPr>
                                        <a:rPr lang="zh-TW" altLang="en-US" i="1">
                                          <a:latin typeface="Cambria Math"/>
                                        </a:rPr>
                                      </m:ctrlPr>
                                    </m:sSubPr>
                                    <m:e>
                                      <m:r>
                                        <a:rPr lang="zh-TW" altLang="en-US" i="1">
                                          <a:latin typeface="Cambria Math"/>
                                        </a:rPr>
                                        <m:t>𝑔</m:t>
                                      </m:r>
                                    </m:e>
                                    <m:sub>
                                      <m:r>
                                        <a:rPr lang="zh-TW" altLang="en-US">
                                          <a:latin typeface="Cambria Math"/>
                                        </a:rPr>
                                        <m:t>11</m:t>
                                      </m:r>
                                    </m:sub>
                                  </m:sSub>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0</m:t>
                                  </m:r>
                                </m:e>
                                <m:e>
                                  <m:sSub>
                                    <m:sSubPr>
                                      <m:ctrlPr>
                                        <a:rPr lang="zh-TW" altLang="en-US" i="1">
                                          <a:latin typeface="Cambria Math"/>
                                        </a:rPr>
                                      </m:ctrlPr>
                                    </m:sSubPr>
                                    <m:e>
                                      <m:r>
                                        <a:rPr lang="zh-TW" altLang="en-US" i="1">
                                          <a:latin typeface="Cambria Math"/>
                                        </a:rPr>
                                        <m:t>𝑔</m:t>
                                      </m:r>
                                    </m:e>
                                    <m:sub>
                                      <m:r>
                                        <a:rPr lang="zh-TW" altLang="en-US">
                                          <a:latin typeface="Cambria Math"/>
                                        </a:rPr>
                                        <m:t>22</m:t>
                                      </m:r>
                                    </m:sub>
                                  </m:sSub>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0</m:t>
                                  </m:r>
                                </m:e>
                                <m:e>
                                  <m:sSub>
                                    <m:sSubPr>
                                      <m:ctrlPr>
                                        <a:rPr lang="zh-TW" altLang="en-US" i="1">
                                          <a:latin typeface="Cambria Math"/>
                                        </a:rPr>
                                      </m:ctrlPr>
                                    </m:sSubPr>
                                    <m:e>
                                      <m:r>
                                        <a:rPr lang="zh-TW" altLang="en-US" i="1">
                                          <a:latin typeface="Cambria Math"/>
                                        </a:rPr>
                                        <m:t>𝑔</m:t>
                                      </m:r>
                                    </m:e>
                                    <m:sub>
                                      <m:r>
                                        <a:rPr lang="zh-TW" altLang="en-US">
                                          <a:latin typeface="Cambria Math"/>
                                        </a:rPr>
                                        <m:t>33</m:t>
                                      </m:r>
                                    </m:sub>
                                  </m:sSub>
                                </m:e>
                              </m:mr>
                            </m:m>
                          </m:e>
                        </m:d>
                      </m:oMath>
                    </m:oMathPara>
                  </a14:m>
                  <a:endParaRPr lang="zh-TW" altLang="en-US" dirty="0"/>
                </a:p>
              </p:txBody>
            </p:sp>
          </mc:Choice>
          <mc:Fallback>
            <p:sp>
              <p:nvSpPr>
                <p:cNvPr id="11" name="Rectangle 10"/>
                <p:cNvSpPr>
                  <a:spLocks noRot="1" noChangeAspect="1" noMove="1" noResize="1" noEditPoints="1" noAdjustHandles="1" noChangeArrowheads="1" noChangeShapeType="1" noTextEdit="1"/>
                </p:cNvSpPr>
                <p:nvPr/>
              </p:nvSpPr>
              <p:spPr>
                <a:xfrm>
                  <a:off x="5536928" y="2900056"/>
                  <a:ext cx="3262945" cy="1171283"/>
                </a:xfrm>
                <a:prstGeom prst="rect">
                  <a:avLst/>
                </a:prstGeom>
                <a:blipFill rotWithShape="1">
                  <a:blip r:embed="rId4"/>
                  <a:stretch>
                    <a:fillRect/>
                  </a:stretch>
                </a:blipFill>
              </p:spPr>
              <p:txBody>
                <a:bodyPr/>
                <a:lstStyle/>
                <a:p>
                  <a:r>
                    <a:rPr lang="zh-TW" altLang="en-US">
                      <a:noFill/>
                    </a:rPr>
                    <a:t> </a:t>
                  </a:r>
                </a:p>
              </p:txBody>
            </p:sp>
          </mc:Fallback>
        </mc:AlternateContent>
      </p:grpSp>
      <p:grpSp>
        <p:nvGrpSpPr>
          <p:cNvPr id="17" name="Group 16"/>
          <p:cNvGrpSpPr/>
          <p:nvPr/>
        </p:nvGrpSpPr>
        <p:grpSpPr>
          <a:xfrm>
            <a:off x="471054" y="4559368"/>
            <a:ext cx="8365695" cy="1407373"/>
            <a:chOff x="471054" y="4142510"/>
            <a:chExt cx="8365695" cy="1407373"/>
          </a:xfrm>
        </p:grpSpPr>
        <mc:AlternateContent xmlns:mc="http://schemas.openxmlformats.org/markup-compatibility/2006">
          <mc:Choice xmlns:a14="http://schemas.microsoft.com/office/drawing/2010/main" Requires="a14">
            <p:sp>
              <p:nvSpPr>
                <p:cNvPr id="10" name="TextBox 9"/>
                <p:cNvSpPr txBox="1"/>
                <p:nvPr/>
              </p:nvSpPr>
              <p:spPr>
                <a:xfrm>
                  <a:off x="471054" y="4311273"/>
                  <a:ext cx="4244880" cy="1069845"/>
                </a:xfrm>
                <a:prstGeom prst="rect">
                  <a:avLst/>
                </a:prstGeom>
                <a:noFill/>
              </p:spPr>
              <p:txBody>
                <a:bodyPr wrap="none" rtlCol="0">
                  <a:spAutoFit/>
                </a:bodyPr>
                <a:lstStyle/>
                <a:p>
                  <a:r>
                    <a:rPr lang="en-US" altLang="zh-TW" dirty="0" smtClean="0">
                      <a:latin typeface="Cambria Math" pitchFamily="18" charset="0"/>
                      <a:ea typeface="Cambria Math" pitchFamily="18" charset="0"/>
                    </a:rPr>
                    <a:t>2.</a:t>
                  </a:r>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Static</a:t>
                  </a:r>
                </a:p>
                <a:p>
                  <a:r>
                    <a:rPr lang="en-US" altLang="zh-TW" dirty="0">
                      <a:latin typeface="Cambria Math" pitchFamily="18" charset="0"/>
                      <a:ea typeface="Cambria Math" pitchFamily="18" charset="0"/>
                    </a:rPr>
                    <a:t> </a:t>
                  </a:r>
                  <a:r>
                    <a:rPr lang="en-US" altLang="zh-TW" dirty="0" smtClean="0">
                      <a:latin typeface="Cambria Math" pitchFamily="18" charset="0"/>
                      <a:ea typeface="Cambria Math" pitchFamily="18" charset="0"/>
                    </a:rPr>
                    <a:t> a. </a:t>
                  </a:r>
                  <a14:m>
                    <m:oMath xmlns:m="http://schemas.openxmlformats.org/officeDocument/2006/math">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𝑔</m:t>
                              </m:r>
                            </m:e>
                            <m:sub>
                              <m:r>
                                <m:rPr>
                                  <m:sty m:val="p"/>
                                </m:rPr>
                                <a:rPr lang="zh-TW" altLang="en-US">
                                  <a:latin typeface="Cambria Math"/>
                                </a:rPr>
                                <m:t>μν</m:t>
                              </m:r>
                            </m:sub>
                          </m:sSub>
                        </m:num>
                        <m:den>
                          <m:r>
                            <a:rPr lang="zh-TW" altLang="en-US">
                              <a:latin typeface="Cambria Math"/>
                            </a:rPr>
                            <m:t>𝜕</m:t>
                          </m:r>
                          <m:r>
                            <a:rPr lang="zh-TW" altLang="en-US" i="1">
                              <a:latin typeface="Cambria Math"/>
                            </a:rPr>
                            <m:t>𝑡</m:t>
                          </m:r>
                        </m:den>
                      </m:f>
                      <m:r>
                        <a:rPr lang="zh-TW" altLang="en-US">
                          <a:latin typeface="Cambria Math"/>
                        </a:rPr>
                        <m:t>=0</m:t>
                      </m:r>
                    </m:oMath>
                  </a14:m>
                  <a:endParaRPr lang="zh-TW" altLang="en-US" dirty="0"/>
                </a:p>
                <a:p>
                  <a:r>
                    <a:rPr lang="en-US" altLang="zh-TW" dirty="0" smtClean="0"/>
                    <a:t>  b. </a:t>
                  </a:r>
                  <a:r>
                    <a:rPr lang="en-US" altLang="zh-TW" dirty="0"/>
                    <a:t>unchanged under </a:t>
                  </a:r>
                  <a14:m>
                    <m:oMath xmlns:m="http://schemas.openxmlformats.org/officeDocument/2006/math">
                      <m:r>
                        <a:rPr lang="en-US" altLang="zh-TW" b="0" i="1" smtClean="0">
                          <a:latin typeface="Cambria Math"/>
                        </a:rPr>
                        <m:t>𝑡</m:t>
                      </m:r>
                      <m:r>
                        <a:rPr lang="en-US" altLang="zh-TW" b="0" i="1" smtClean="0">
                          <a:latin typeface="Cambria Math"/>
                        </a:rPr>
                        <m:t> </m:t>
                      </m:r>
                    </m:oMath>
                  </a14:m>
                  <a:r>
                    <a:rPr lang="en-US" altLang="zh-TW" dirty="0"/>
                    <a:t>reversals  </a:t>
                  </a:r>
                  <a14:m>
                    <m:oMath xmlns:m="http://schemas.openxmlformats.org/officeDocument/2006/math">
                      <m:r>
                        <a:rPr lang="en-US" altLang="zh-TW" b="0" i="0" smtClean="0">
                          <a:latin typeface="Cambria Math"/>
                        </a:rPr>
                        <m:t>(</m:t>
                      </m:r>
                      <m:r>
                        <a:rPr lang="en-US" altLang="zh-TW" i="1">
                          <a:latin typeface="Cambria Math"/>
                        </a:rPr>
                        <m:t>𝑡</m:t>
                      </m:r>
                      <m:r>
                        <a:rPr lang="en-US" altLang="zh-TW" b="0" i="1" smtClean="0">
                          <a:latin typeface="Cambria Math"/>
                        </a:rPr>
                        <m:t>→−</m:t>
                      </m:r>
                      <m:r>
                        <a:rPr lang="en-US" altLang="zh-TW" b="0" i="1" smtClean="0">
                          <a:latin typeface="Cambria Math"/>
                        </a:rPr>
                        <m:t>𝑡</m:t>
                      </m:r>
                      <m:r>
                        <a:rPr lang="en-US" altLang="zh-TW" b="0" i="1" smtClean="0">
                          <a:latin typeface="Cambria Math"/>
                        </a:rPr>
                        <m:t>) </m:t>
                      </m:r>
                    </m:oMath>
                  </a14:m>
                  <a:endParaRPr lang="zh-TW" altLang="en-US" dirty="0"/>
                </a:p>
              </p:txBody>
            </p:sp>
          </mc:Choice>
          <mc:Fallback>
            <p:sp>
              <p:nvSpPr>
                <p:cNvPr id="10" name="TextBox 9"/>
                <p:cNvSpPr txBox="1">
                  <a:spLocks noRot="1" noChangeAspect="1" noMove="1" noResize="1" noEditPoints="1" noAdjustHandles="1" noChangeArrowheads="1" noChangeShapeType="1" noTextEdit="1"/>
                </p:cNvSpPr>
                <p:nvPr/>
              </p:nvSpPr>
              <p:spPr>
                <a:xfrm>
                  <a:off x="471054" y="4311273"/>
                  <a:ext cx="4244880" cy="1069845"/>
                </a:xfrm>
                <a:prstGeom prst="rect">
                  <a:avLst/>
                </a:prstGeom>
                <a:blipFill rotWithShape="1">
                  <a:blip r:embed="rId5"/>
                  <a:stretch>
                    <a:fillRect l="-1148" t="-3429" b="-8571"/>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4" name="Rectangle 13"/>
                <p:cNvSpPr/>
                <p:nvPr/>
              </p:nvSpPr>
              <p:spPr>
                <a:xfrm>
                  <a:off x="5569188" y="4142510"/>
                  <a:ext cx="3267561" cy="140737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zh-TW" altLang="en-US"/>
                            </m:ctrlPr>
                          </m:sSubPr>
                          <m:e>
                            <m:r>
                              <a:rPr lang="zh-TW" altLang="en-US" i="1"/>
                              <m:t>𝑔</m:t>
                            </m:r>
                          </m:e>
                          <m:sub>
                            <m:r>
                              <m:rPr>
                                <m:sty m:val="p"/>
                              </m:rPr>
                              <a:rPr lang="zh-TW" altLang="en-US"/>
                              <m:t>αβ</m:t>
                            </m:r>
                          </m:sub>
                        </m:sSub>
                        <m:r>
                          <a:rPr lang="zh-TW" altLang="en-US"/>
                          <m:t>=</m:t>
                        </m:r>
                        <m:d>
                          <m:dPr>
                            <m:ctrlPr>
                              <a:rPr lang="zh-TW" altLang="en-US" i="1"/>
                            </m:ctrlPr>
                          </m:dPr>
                          <m:e>
                            <m:m>
                              <m:mPr>
                                <m:mcs>
                                  <m:mc>
                                    <m:mcPr>
                                      <m:count m:val="4"/>
                                      <m:mcJc m:val="center"/>
                                    </m:mcPr>
                                  </m:mc>
                                </m:mcs>
                                <m:ctrlPr>
                                  <a:rPr lang="zh-TW" altLang="en-US" i="1"/>
                                </m:ctrlPr>
                              </m:mPr>
                              <m:mr>
                                <m:e>
                                  <m:sSub>
                                    <m:sSubPr>
                                      <m:ctrlPr>
                                        <a:rPr lang="zh-TW" altLang="en-US" i="1"/>
                                      </m:ctrlPr>
                                    </m:sSubPr>
                                    <m:e>
                                      <m:r>
                                        <a:rPr lang="zh-TW" altLang="en-US" i="1"/>
                                        <m:t>𝑔</m:t>
                                      </m:r>
                                    </m:e>
                                    <m:sub>
                                      <m:r>
                                        <a:rPr lang="zh-TW" altLang="en-US"/>
                                        <m:t>00</m:t>
                                      </m:r>
                                    </m:sub>
                                  </m:sSub>
                                </m:e>
                                <m:e>
                                  <m:r>
                                    <a:rPr lang="zh-TW" altLang="en-US"/>
                                    <m:t>0</m:t>
                                  </m:r>
                                </m:e>
                                <m:e>
                                  <m:r>
                                    <a:rPr lang="zh-TW" altLang="en-US"/>
                                    <m:t>0</m:t>
                                  </m:r>
                                </m:e>
                                <m:e>
                                  <m:r>
                                    <a:rPr lang="zh-TW" altLang="en-US"/>
                                    <m:t>0</m:t>
                                  </m:r>
                                </m:e>
                              </m:mr>
                              <m:mr>
                                <m:e>
                                  <m:r>
                                    <a:rPr lang="zh-TW" altLang="en-US"/>
                                    <m:t>0</m:t>
                                  </m:r>
                                </m:e>
                                <m:e>
                                  <m:sSub>
                                    <m:sSubPr>
                                      <m:ctrlPr>
                                        <a:rPr lang="zh-TW" altLang="en-US" i="1"/>
                                      </m:ctrlPr>
                                    </m:sSubPr>
                                    <m:e>
                                      <m:r>
                                        <a:rPr lang="zh-TW" altLang="en-US" i="1"/>
                                        <m:t>𝑔</m:t>
                                      </m:r>
                                    </m:e>
                                    <m:sub>
                                      <m:r>
                                        <a:rPr lang="zh-TW" altLang="en-US"/>
                                        <m:t>11</m:t>
                                      </m:r>
                                    </m:sub>
                                  </m:sSub>
                                </m:e>
                                <m:e>
                                  <m:r>
                                    <a:rPr lang="zh-TW" altLang="en-US"/>
                                    <m:t>0</m:t>
                                  </m:r>
                                </m:e>
                                <m:e>
                                  <m:r>
                                    <a:rPr lang="zh-TW" altLang="en-US"/>
                                    <m:t>0</m:t>
                                  </m:r>
                                </m:e>
                              </m:mr>
                              <m:mr>
                                <m:e>
                                  <m:r>
                                    <a:rPr lang="zh-TW" altLang="en-US"/>
                                    <m:t>0</m:t>
                                  </m:r>
                                </m:e>
                                <m:e>
                                  <m:r>
                                    <a:rPr lang="zh-TW" altLang="en-US"/>
                                    <m:t>0</m:t>
                                  </m:r>
                                </m:e>
                                <m:e>
                                  <m:sSub>
                                    <m:sSubPr>
                                      <m:ctrlPr>
                                        <a:rPr lang="zh-TW" altLang="en-US" i="1"/>
                                      </m:ctrlPr>
                                    </m:sSubPr>
                                    <m:e>
                                      <m:r>
                                        <a:rPr lang="zh-TW" altLang="en-US" i="1"/>
                                        <m:t>𝑔</m:t>
                                      </m:r>
                                    </m:e>
                                    <m:sub>
                                      <m:r>
                                        <a:rPr lang="zh-TW" altLang="en-US"/>
                                        <m:t>22</m:t>
                                      </m:r>
                                    </m:sub>
                                  </m:sSub>
                                </m:e>
                                <m:e>
                                  <m:r>
                                    <a:rPr lang="zh-TW" altLang="en-US"/>
                                    <m:t>0</m:t>
                                  </m:r>
                                </m:e>
                              </m:mr>
                              <m:mr>
                                <m:e>
                                  <m:r>
                                    <a:rPr lang="zh-TW" altLang="en-US"/>
                                    <m:t>0</m:t>
                                  </m:r>
                                </m:e>
                                <m:e>
                                  <m:r>
                                    <a:rPr lang="zh-TW" altLang="en-US"/>
                                    <m:t>0</m:t>
                                  </m:r>
                                </m:e>
                                <m:e>
                                  <m:r>
                                    <a:rPr lang="zh-TW" altLang="en-US"/>
                                    <m:t>0</m:t>
                                  </m:r>
                                </m:e>
                                <m:e>
                                  <m:sSub>
                                    <m:sSubPr>
                                      <m:ctrlPr>
                                        <a:rPr lang="zh-TW" altLang="en-US" i="1"/>
                                      </m:ctrlPr>
                                    </m:sSubPr>
                                    <m:e>
                                      <m:r>
                                        <a:rPr lang="zh-TW" altLang="en-US" i="1"/>
                                        <m:t>𝑔</m:t>
                                      </m:r>
                                    </m:e>
                                    <m:sub>
                                      <m:r>
                                        <a:rPr lang="zh-TW" altLang="en-US"/>
                                        <m:t>33</m:t>
                                      </m:r>
                                    </m:sub>
                                  </m:sSub>
                                </m:e>
                              </m:mr>
                            </m:m>
                          </m:e>
                        </m:d>
                      </m:oMath>
                    </m:oMathPara>
                  </a14:m>
                  <a:endParaRPr lang="zh-TW" altLang="en-US" dirty="0"/>
                </a:p>
              </p:txBody>
            </p:sp>
          </mc:Choice>
          <mc:Fallback>
            <p:sp>
              <p:nvSpPr>
                <p:cNvPr id="14" name="Rectangle 13"/>
                <p:cNvSpPr>
                  <a:spLocks noRot="1" noChangeAspect="1" noMove="1" noResize="1" noEditPoints="1" noAdjustHandles="1" noChangeArrowheads="1" noChangeShapeType="1" noTextEdit="1"/>
                </p:cNvSpPr>
                <p:nvPr/>
              </p:nvSpPr>
              <p:spPr>
                <a:xfrm>
                  <a:off x="5569188" y="4142510"/>
                  <a:ext cx="3267561" cy="1407373"/>
                </a:xfrm>
                <a:prstGeom prst="rect">
                  <a:avLst/>
                </a:prstGeom>
                <a:blipFill rotWithShape="1">
                  <a:blip r:embed="rId6"/>
                  <a:stretch>
                    <a:fillRect/>
                  </a:stretch>
                </a:blipFill>
              </p:spPr>
              <p:txBody>
                <a:bodyPr/>
                <a:lstStyle/>
                <a:p>
                  <a:r>
                    <a:rPr lang="zh-TW" altLang="en-US">
                      <a:noFill/>
                    </a:rPr>
                    <a:t> </a:t>
                  </a:r>
                </a:p>
              </p:txBody>
            </p:sp>
          </mc:Fallback>
        </mc:AlternateContent>
      </p:grpSp>
      <mc:AlternateContent xmlns:mc="http://schemas.openxmlformats.org/markup-compatibility/2006">
        <mc:Choice xmlns:a14="http://schemas.microsoft.com/office/drawing/2010/main" Requires="a14">
          <p:sp>
            <p:nvSpPr>
              <p:cNvPr id="15" name="TextBox 14"/>
              <p:cNvSpPr txBox="1"/>
              <p:nvPr/>
            </p:nvSpPr>
            <p:spPr>
              <a:xfrm>
                <a:off x="471054" y="6131106"/>
                <a:ext cx="4539641" cy="382541"/>
              </a:xfrm>
              <a:prstGeom prst="rect">
                <a:avLst/>
              </a:prstGeom>
              <a:noFill/>
            </p:spPr>
            <p:txBody>
              <a:bodyPr wrap="none" rtlCol="0">
                <a:spAutoFit/>
              </a:bodyPr>
              <a:lstStyle/>
              <a:p>
                <a:r>
                  <a:rPr lang="en-US" altLang="zh-TW" dirty="0" smtClean="0">
                    <a:latin typeface="Cambria Math" pitchFamily="18" charset="0"/>
                    <a:ea typeface="Cambria Math" pitchFamily="18" charset="0"/>
                  </a:rPr>
                  <a:t>3. Solution is in vacuum</a:t>
                </a:r>
                <a:r>
                  <a:rPr lang="zh-TW" altLang="en-US" dirty="0"/>
                  <a:t> </a:t>
                </a:r>
                <a:r>
                  <a:rPr lang="zh-TW" altLang="en-US" dirty="0" smtClean="0"/>
                  <a:t> </a:t>
                </a:r>
                <a14:m>
                  <m:oMath xmlns:m="http://schemas.openxmlformats.org/officeDocument/2006/math">
                    <m:sSup>
                      <m:sSupPr>
                        <m:ctrlPr>
                          <a:rPr lang="zh-TW" altLang="en-US" i="1">
                            <a:latin typeface="Cambria Math"/>
                          </a:rPr>
                        </m:ctrlPr>
                      </m:sSupPr>
                      <m:e>
                        <m:r>
                          <a:rPr lang="zh-TW" altLang="en-US" i="1">
                            <a:latin typeface="Cambria Math"/>
                          </a:rPr>
                          <m:t>𝐺</m:t>
                        </m:r>
                      </m:e>
                      <m:sup>
                        <m:r>
                          <m:rPr>
                            <m:sty m:val="p"/>
                          </m:rPr>
                          <a:rPr lang="zh-TW" altLang="en-US">
                            <a:latin typeface="Cambria Math"/>
                          </a:rPr>
                          <m:t>αβ</m:t>
                        </m:r>
                      </m:sup>
                    </m:sSup>
                    <m:r>
                      <a:rPr lang="zh-TW" altLang="en-US">
                        <a:latin typeface="Cambria Math"/>
                      </a:rPr>
                      <m:t>=8⁢</m:t>
                    </m:r>
                    <m:r>
                      <a:rPr lang="zh-TW" altLang="en-US" i="1">
                        <a:latin typeface="Cambria Math"/>
                      </a:rPr>
                      <m:t>𝜋</m:t>
                    </m:r>
                    <m:r>
                      <a:rPr lang="zh-TW" altLang="en-US">
                        <a:latin typeface="Cambria Math"/>
                      </a:rPr>
                      <m:t>⁢</m:t>
                    </m:r>
                    <m:r>
                      <a:rPr lang="zh-TW" altLang="en-US" i="1">
                        <a:latin typeface="Cambria Math"/>
                      </a:rPr>
                      <m:t>𝐺</m:t>
                    </m:r>
                    <m:r>
                      <a:rPr lang="zh-TW" altLang="en-US">
                        <a:latin typeface="Cambria Math"/>
                      </a:rPr>
                      <m:t>⁢</m:t>
                    </m:r>
                    <m:sSup>
                      <m:sSupPr>
                        <m:ctrlPr>
                          <a:rPr lang="zh-TW" altLang="en-US" i="1">
                            <a:latin typeface="Cambria Math"/>
                          </a:rPr>
                        </m:ctrlPr>
                      </m:sSupPr>
                      <m:e>
                        <m:r>
                          <a:rPr lang="zh-TW" altLang="en-US" i="1">
                            <a:latin typeface="Cambria Math"/>
                          </a:rPr>
                          <m:t>𝑇</m:t>
                        </m:r>
                      </m:e>
                      <m:sup>
                        <m:r>
                          <m:rPr>
                            <m:sty m:val="p"/>
                          </m:rPr>
                          <a:rPr lang="zh-TW" altLang="en-US">
                            <a:latin typeface="Cambria Math"/>
                          </a:rPr>
                          <m:t>αβ</m:t>
                        </m:r>
                      </m:sup>
                    </m:sSup>
                    <m:r>
                      <a:rPr lang="en-US" altLang="zh-TW" b="0" i="0" smtClean="0">
                        <a:latin typeface="Cambria Math"/>
                      </a:rPr>
                      <m:t>=0</m:t>
                    </m:r>
                  </m:oMath>
                </a14:m>
                <a:endParaRPr lang="en-US" altLang="zh-TW" dirty="0" smtClean="0">
                  <a:latin typeface="Cambria Math" pitchFamily="18" charset="0"/>
                  <a:ea typeface="Cambria Math" pitchFamily="18" charset="0"/>
                </a:endParaRPr>
              </a:p>
            </p:txBody>
          </p:sp>
        </mc:Choice>
        <mc:Fallback>
          <p:sp>
            <p:nvSpPr>
              <p:cNvPr id="15" name="TextBox 14"/>
              <p:cNvSpPr txBox="1">
                <a:spLocks noRot="1" noChangeAspect="1" noMove="1" noResize="1" noEditPoints="1" noAdjustHandles="1" noChangeArrowheads="1" noChangeShapeType="1" noTextEdit="1"/>
              </p:cNvSpPr>
              <p:nvPr/>
            </p:nvSpPr>
            <p:spPr>
              <a:xfrm>
                <a:off x="471054" y="6131106"/>
                <a:ext cx="4539641" cy="382541"/>
              </a:xfrm>
              <a:prstGeom prst="rect">
                <a:avLst/>
              </a:prstGeom>
              <a:blipFill rotWithShape="1">
                <a:blip r:embed="rId7"/>
                <a:stretch>
                  <a:fillRect l="-1074" t="-6349" b="-22222"/>
                </a:stretch>
              </a:blipFill>
            </p:spPr>
            <p:txBody>
              <a:bodyPr/>
              <a:lstStyle/>
              <a:p>
                <a:r>
                  <a:rPr lang="zh-TW" altLang="en-US">
                    <a:noFill/>
                  </a:rPr>
                  <a:t> </a:t>
                </a:r>
              </a:p>
            </p:txBody>
          </p:sp>
        </mc:Fallback>
      </mc:AlternateContent>
      <p:grpSp>
        <p:nvGrpSpPr>
          <p:cNvPr id="20" name="Group 19"/>
          <p:cNvGrpSpPr/>
          <p:nvPr/>
        </p:nvGrpSpPr>
        <p:grpSpPr>
          <a:xfrm>
            <a:off x="630280" y="1165731"/>
            <a:ext cx="3256020" cy="1640235"/>
            <a:chOff x="630280" y="1165731"/>
            <a:chExt cx="3256020" cy="1640235"/>
          </a:xfrm>
        </p:grpSpPr>
        <mc:AlternateContent xmlns:mc="http://schemas.openxmlformats.org/markup-compatibility/2006">
          <mc:Choice xmlns:a14="http://schemas.microsoft.com/office/drawing/2010/main" Requires="a14">
            <p:sp>
              <p:nvSpPr>
                <p:cNvPr id="4" name="Rectangle 3"/>
                <p:cNvSpPr/>
                <p:nvPr/>
              </p:nvSpPr>
              <p:spPr>
                <a:xfrm>
                  <a:off x="630280" y="1669052"/>
                  <a:ext cx="3256020" cy="113691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zh-TW" altLang="en-US"/>
                            </m:ctrlPr>
                          </m:sSubPr>
                          <m:e>
                            <m:r>
                              <a:rPr lang="zh-TW" altLang="en-US" i="1"/>
                              <m:t>𝑔</m:t>
                            </m:r>
                          </m:e>
                          <m:sub>
                            <m:r>
                              <m:rPr>
                                <m:sty m:val="p"/>
                              </m:rPr>
                              <a:rPr lang="zh-TW" altLang="en-US"/>
                              <m:t>αβ</m:t>
                            </m:r>
                          </m:sub>
                        </m:sSub>
                        <m:r>
                          <a:rPr lang="zh-TW" altLang="en-US"/>
                          <m:t>=</m:t>
                        </m:r>
                        <m:d>
                          <m:dPr>
                            <m:ctrlPr>
                              <a:rPr lang="zh-TW" altLang="en-US" i="1"/>
                            </m:ctrlPr>
                          </m:dPr>
                          <m:e>
                            <m:m>
                              <m:mPr>
                                <m:mcs>
                                  <m:mc>
                                    <m:mcPr>
                                      <m:count m:val="4"/>
                                      <m:mcJc m:val="center"/>
                                    </m:mcPr>
                                  </m:mc>
                                </m:mcs>
                                <m:ctrlPr>
                                  <a:rPr lang="zh-TW" altLang="en-US" i="1"/>
                                </m:ctrlPr>
                              </m:mPr>
                              <m:mr>
                                <m:e>
                                  <m:sSub>
                                    <m:sSubPr>
                                      <m:ctrlPr>
                                        <a:rPr lang="zh-TW" altLang="en-US" i="1"/>
                                      </m:ctrlPr>
                                    </m:sSubPr>
                                    <m:e>
                                      <m:r>
                                        <a:rPr lang="zh-TW" altLang="en-US" i="1"/>
                                        <m:t>𝑔</m:t>
                                      </m:r>
                                    </m:e>
                                    <m:sub>
                                      <m:r>
                                        <a:rPr lang="zh-TW" altLang="en-US"/>
                                        <m:t>00</m:t>
                                      </m:r>
                                    </m:sub>
                                  </m:sSub>
                                </m:e>
                                <m:e>
                                  <m:sSub>
                                    <m:sSubPr>
                                      <m:ctrlPr>
                                        <a:rPr lang="zh-TW" altLang="en-US" i="1"/>
                                      </m:ctrlPr>
                                    </m:sSubPr>
                                    <m:e>
                                      <m:r>
                                        <a:rPr lang="zh-TW" altLang="en-US" i="1"/>
                                        <m:t>𝑔</m:t>
                                      </m:r>
                                    </m:e>
                                    <m:sub>
                                      <m:r>
                                        <a:rPr lang="zh-TW" altLang="en-US"/>
                                        <m:t>01</m:t>
                                      </m:r>
                                    </m:sub>
                                  </m:sSub>
                                </m:e>
                                <m:e>
                                  <m:sSub>
                                    <m:sSubPr>
                                      <m:ctrlPr>
                                        <a:rPr lang="zh-TW" altLang="en-US" i="1"/>
                                      </m:ctrlPr>
                                    </m:sSubPr>
                                    <m:e>
                                      <m:r>
                                        <a:rPr lang="zh-TW" altLang="en-US" i="1"/>
                                        <m:t>𝑔</m:t>
                                      </m:r>
                                    </m:e>
                                    <m:sub>
                                      <m:r>
                                        <a:rPr lang="zh-TW" altLang="en-US"/>
                                        <m:t>02</m:t>
                                      </m:r>
                                    </m:sub>
                                  </m:sSub>
                                </m:e>
                                <m:e>
                                  <m:sSub>
                                    <m:sSubPr>
                                      <m:ctrlPr>
                                        <a:rPr lang="zh-TW" altLang="en-US" i="1"/>
                                      </m:ctrlPr>
                                    </m:sSubPr>
                                    <m:e>
                                      <m:r>
                                        <a:rPr lang="zh-TW" altLang="en-US" i="1"/>
                                        <m:t>𝑔</m:t>
                                      </m:r>
                                    </m:e>
                                    <m:sub>
                                      <m:r>
                                        <a:rPr lang="zh-TW" altLang="en-US"/>
                                        <m:t>03</m:t>
                                      </m:r>
                                    </m:sub>
                                  </m:sSub>
                                </m:e>
                              </m:mr>
                              <m:mr>
                                <m:e>
                                  <m:sSub>
                                    <m:sSubPr>
                                      <m:ctrlPr>
                                        <a:rPr lang="zh-TW" altLang="en-US" i="1"/>
                                      </m:ctrlPr>
                                    </m:sSubPr>
                                    <m:e>
                                      <m:r>
                                        <a:rPr lang="zh-TW" altLang="en-US" i="1"/>
                                        <m:t>𝑔</m:t>
                                      </m:r>
                                    </m:e>
                                    <m:sub>
                                      <m:r>
                                        <a:rPr lang="zh-TW" altLang="en-US"/>
                                        <m:t>10</m:t>
                                      </m:r>
                                    </m:sub>
                                  </m:sSub>
                                </m:e>
                                <m:e>
                                  <m:sSub>
                                    <m:sSubPr>
                                      <m:ctrlPr>
                                        <a:rPr lang="zh-TW" altLang="en-US" i="1"/>
                                      </m:ctrlPr>
                                    </m:sSubPr>
                                    <m:e>
                                      <m:r>
                                        <a:rPr lang="zh-TW" altLang="en-US" i="1"/>
                                        <m:t>𝑔</m:t>
                                      </m:r>
                                    </m:e>
                                    <m:sub>
                                      <m:r>
                                        <a:rPr lang="zh-TW" altLang="en-US"/>
                                        <m:t>11</m:t>
                                      </m:r>
                                    </m:sub>
                                  </m:sSub>
                                </m:e>
                                <m:e>
                                  <m:sSub>
                                    <m:sSubPr>
                                      <m:ctrlPr>
                                        <a:rPr lang="zh-TW" altLang="en-US" i="1"/>
                                      </m:ctrlPr>
                                    </m:sSubPr>
                                    <m:e>
                                      <m:r>
                                        <a:rPr lang="zh-TW" altLang="en-US" i="1"/>
                                        <m:t>𝑔</m:t>
                                      </m:r>
                                    </m:e>
                                    <m:sub>
                                      <m:r>
                                        <a:rPr lang="zh-TW" altLang="en-US"/>
                                        <m:t>12</m:t>
                                      </m:r>
                                    </m:sub>
                                  </m:sSub>
                                </m:e>
                                <m:e>
                                  <m:sSub>
                                    <m:sSubPr>
                                      <m:ctrlPr>
                                        <a:rPr lang="zh-TW" altLang="en-US" i="1"/>
                                      </m:ctrlPr>
                                    </m:sSubPr>
                                    <m:e>
                                      <m:r>
                                        <a:rPr lang="zh-TW" altLang="en-US" i="1"/>
                                        <m:t>𝑔</m:t>
                                      </m:r>
                                    </m:e>
                                    <m:sub>
                                      <m:r>
                                        <a:rPr lang="zh-TW" altLang="en-US"/>
                                        <m:t>13</m:t>
                                      </m:r>
                                    </m:sub>
                                  </m:sSub>
                                </m:e>
                              </m:mr>
                              <m:mr>
                                <m:e>
                                  <m:sSub>
                                    <m:sSubPr>
                                      <m:ctrlPr>
                                        <a:rPr lang="zh-TW" altLang="en-US" i="1"/>
                                      </m:ctrlPr>
                                    </m:sSubPr>
                                    <m:e>
                                      <m:r>
                                        <a:rPr lang="zh-TW" altLang="en-US" i="1"/>
                                        <m:t>𝑔</m:t>
                                      </m:r>
                                    </m:e>
                                    <m:sub>
                                      <m:r>
                                        <a:rPr lang="zh-TW" altLang="en-US"/>
                                        <m:t>20</m:t>
                                      </m:r>
                                    </m:sub>
                                  </m:sSub>
                                </m:e>
                                <m:e>
                                  <m:sSub>
                                    <m:sSubPr>
                                      <m:ctrlPr>
                                        <a:rPr lang="zh-TW" altLang="en-US" i="1"/>
                                      </m:ctrlPr>
                                    </m:sSubPr>
                                    <m:e>
                                      <m:r>
                                        <a:rPr lang="zh-TW" altLang="en-US" i="1"/>
                                        <m:t>𝑔</m:t>
                                      </m:r>
                                    </m:e>
                                    <m:sub>
                                      <m:r>
                                        <a:rPr lang="zh-TW" altLang="en-US"/>
                                        <m:t>21</m:t>
                                      </m:r>
                                    </m:sub>
                                  </m:sSub>
                                </m:e>
                                <m:e>
                                  <m:sSub>
                                    <m:sSubPr>
                                      <m:ctrlPr>
                                        <a:rPr lang="zh-TW" altLang="en-US" i="1"/>
                                      </m:ctrlPr>
                                    </m:sSubPr>
                                    <m:e>
                                      <m:r>
                                        <a:rPr lang="zh-TW" altLang="en-US" i="1"/>
                                        <m:t>𝑔</m:t>
                                      </m:r>
                                    </m:e>
                                    <m:sub>
                                      <m:r>
                                        <a:rPr lang="zh-TW" altLang="en-US"/>
                                        <m:t>22</m:t>
                                      </m:r>
                                    </m:sub>
                                  </m:sSub>
                                </m:e>
                                <m:e>
                                  <m:sSub>
                                    <m:sSubPr>
                                      <m:ctrlPr>
                                        <a:rPr lang="zh-TW" altLang="en-US" i="1"/>
                                      </m:ctrlPr>
                                    </m:sSubPr>
                                    <m:e>
                                      <m:r>
                                        <a:rPr lang="zh-TW" altLang="en-US" i="1"/>
                                        <m:t>𝑔</m:t>
                                      </m:r>
                                    </m:e>
                                    <m:sub>
                                      <m:r>
                                        <a:rPr lang="zh-TW" altLang="en-US"/>
                                        <m:t>23</m:t>
                                      </m:r>
                                    </m:sub>
                                  </m:sSub>
                                </m:e>
                              </m:mr>
                              <m:mr>
                                <m:e>
                                  <m:sSub>
                                    <m:sSubPr>
                                      <m:ctrlPr>
                                        <a:rPr lang="zh-TW" altLang="en-US" i="1"/>
                                      </m:ctrlPr>
                                    </m:sSubPr>
                                    <m:e>
                                      <m:r>
                                        <a:rPr lang="zh-TW" altLang="en-US" i="1"/>
                                        <m:t>𝑔</m:t>
                                      </m:r>
                                    </m:e>
                                    <m:sub>
                                      <m:r>
                                        <a:rPr lang="zh-TW" altLang="en-US"/>
                                        <m:t>30</m:t>
                                      </m:r>
                                    </m:sub>
                                  </m:sSub>
                                </m:e>
                                <m:e>
                                  <m:sSub>
                                    <m:sSubPr>
                                      <m:ctrlPr>
                                        <a:rPr lang="zh-TW" altLang="en-US" i="1"/>
                                      </m:ctrlPr>
                                    </m:sSubPr>
                                    <m:e>
                                      <m:r>
                                        <a:rPr lang="zh-TW" altLang="en-US" i="1"/>
                                        <m:t>𝑔</m:t>
                                      </m:r>
                                    </m:e>
                                    <m:sub>
                                      <m:r>
                                        <a:rPr lang="zh-TW" altLang="en-US"/>
                                        <m:t>31</m:t>
                                      </m:r>
                                    </m:sub>
                                  </m:sSub>
                                </m:e>
                                <m:e>
                                  <m:sSub>
                                    <m:sSubPr>
                                      <m:ctrlPr>
                                        <a:rPr lang="zh-TW" altLang="en-US" i="1"/>
                                      </m:ctrlPr>
                                    </m:sSubPr>
                                    <m:e>
                                      <m:r>
                                        <a:rPr lang="zh-TW" altLang="en-US" i="1"/>
                                        <m:t>𝑔</m:t>
                                      </m:r>
                                    </m:e>
                                    <m:sub>
                                      <m:r>
                                        <a:rPr lang="zh-TW" altLang="en-US"/>
                                        <m:t>32</m:t>
                                      </m:r>
                                    </m:sub>
                                  </m:sSub>
                                </m:e>
                                <m:e>
                                  <m:sSub>
                                    <m:sSubPr>
                                      <m:ctrlPr>
                                        <a:rPr lang="zh-TW" altLang="en-US" i="1"/>
                                      </m:ctrlPr>
                                    </m:sSubPr>
                                    <m:e>
                                      <m:r>
                                        <a:rPr lang="zh-TW" altLang="en-US" i="1"/>
                                        <m:t>𝑔</m:t>
                                      </m:r>
                                    </m:e>
                                    <m:sub>
                                      <m:r>
                                        <a:rPr lang="zh-TW" altLang="en-US"/>
                                        <m:t>33</m:t>
                                      </m:r>
                                    </m:sub>
                                  </m:sSub>
                                </m:e>
                              </m:mr>
                            </m:m>
                          </m:e>
                        </m:d>
                      </m:oMath>
                    </m:oMathPara>
                  </a14:m>
                  <a:endParaRPr lang="zh-TW" altLang="en-US" dirty="0"/>
                </a:p>
              </p:txBody>
            </p:sp>
          </mc:Choice>
          <mc:Fallback>
            <p:sp>
              <p:nvSpPr>
                <p:cNvPr id="4" name="Rectangle 3"/>
                <p:cNvSpPr>
                  <a:spLocks noRot="1" noChangeAspect="1" noMove="1" noResize="1" noEditPoints="1" noAdjustHandles="1" noChangeArrowheads="1" noChangeShapeType="1" noTextEdit="1"/>
                </p:cNvSpPr>
                <p:nvPr/>
              </p:nvSpPr>
              <p:spPr>
                <a:xfrm>
                  <a:off x="630280" y="1669052"/>
                  <a:ext cx="3256020" cy="1136914"/>
                </a:xfrm>
                <a:prstGeom prst="rect">
                  <a:avLst/>
                </a:prstGeom>
                <a:blipFill rotWithShape="1">
                  <a:blip r:embed="rId8"/>
                  <a:stretch>
                    <a:fillRect/>
                  </a:stretch>
                </a:blipFill>
              </p:spPr>
              <p:txBody>
                <a:bodyPr/>
                <a:lstStyle/>
                <a:p>
                  <a:r>
                    <a:rPr lang="zh-TW" altLang="en-US">
                      <a:noFill/>
                    </a:rPr>
                    <a:t> </a:t>
                  </a:r>
                </a:p>
              </p:txBody>
            </p:sp>
          </mc:Fallback>
        </mc:AlternateContent>
        <p:sp>
          <p:nvSpPr>
            <p:cNvPr id="19" name="Rectangle 18"/>
            <p:cNvSpPr/>
            <p:nvPr/>
          </p:nvSpPr>
          <p:spPr>
            <a:xfrm>
              <a:off x="1080948" y="1165731"/>
              <a:ext cx="2354684" cy="369332"/>
            </a:xfrm>
            <a:prstGeom prst="rect">
              <a:avLst/>
            </a:prstGeom>
          </p:spPr>
          <p:txBody>
            <a:bodyPr wrap="none">
              <a:spAutoFit/>
            </a:bodyPr>
            <a:lstStyle/>
            <a:p>
              <a:r>
                <a:rPr lang="en-US" altLang="zh-TW" dirty="0" smtClean="0">
                  <a:latin typeface="Cambria Math" pitchFamily="18" charset="0"/>
                  <a:ea typeface="Cambria Math" pitchFamily="18" charset="0"/>
                </a:rPr>
                <a:t>-1. Any general metric</a:t>
              </a:r>
              <a:endParaRPr lang="en-US" altLang="zh-TW" dirty="0">
                <a:latin typeface="Cambria Math" pitchFamily="18" charset="0"/>
                <a:ea typeface="Cambria Math" pitchFamily="18" charset="0"/>
              </a:endParaRPr>
            </a:p>
          </p:txBody>
        </p:sp>
      </p:grpSp>
    </p:spTree>
    <p:extLst>
      <p:ext uri="{BB962C8B-B14F-4D97-AF65-F5344CB8AC3E}">
        <p14:creationId xmlns:p14="http://schemas.microsoft.com/office/powerpoint/2010/main" val="6908179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The </a:t>
            </a:r>
            <a:r>
              <a:rPr lang="en-US" altLang="zh-TW" dirty="0" err="1" smtClean="0"/>
              <a:t>Christoffel</a:t>
            </a:r>
            <a:r>
              <a:rPr lang="en-US" altLang="zh-TW" dirty="0" smtClean="0"/>
              <a:t> Symbols</a:t>
            </a:r>
            <a:endParaRPr lang="zh-TW" altLang="en-US" dirty="0"/>
          </a:p>
        </p:txBody>
      </p:sp>
      <mc:AlternateContent xmlns:mc="http://schemas.openxmlformats.org/markup-compatibility/2006">
        <mc:Choice xmlns:a14="http://schemas.microsoft.com/office/drawing/2010/main" Requires="a14">
          <p:sp>
            <p:nvSpPr>
              <p:cNvPr id="3" name="Rectangle 2"/>
              <p:cNvSpPr/>
              <p:nvPr/>
            </p:nvSpPr>
            <p:spPr>
              <a:xfrm>
                <a:off x="4629373" y="1792624"/>
                <a:ext cx="3756285" cy="119013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zh-TW" altLang="en-US"/>
                          </m:ctrlPr>
                        </m:sSubPr>
                        <m:e>
                          <m:r>
                            <a:rPr lang="zh-TW" altLang="en-US" i="1"/>
                            <m:t>𝑔</m:t>
                          </m:r>
                        </m:e>
                        <m:sub>
                          <m:r>
                            <m:rPr>
                              <m:sty m:val="p"/>
                            </m:rPr>
                            <a:rPr lang="zh-TW" altLang="en-US"/>
                            <m:t>αβ</m:t>
                          </m:r>
                        </m:sub>
                      </m:sSub>
                      <m:r>
                        <a:rPr lang="zh-TW" altLang="en-US"/>
                        <m:t>=</m:t>
                      </m:r>
                      <m:d>
                        <m:dPr>
                          <m:ctrlPr>
                            <a:rPr lang="zh-TW" altLang="en-US" i="1"/>
                          </m:ctrlPr>
                        </m:dPr>
                        <m:e>
                          <m:m>
                            <m:mPr>
                              <m:mcs>
                                <m:mc>
                                  <m:mcPr>
                                    <m:count m:val="4"/>
                                    <m:mcJc m:val="center"/>
                                  </m:mcPr>
                                </m:mc>
                              </m:mcs>
                              <m:ctrlPr>
                                <a:rPr lang="zh-TW" altLang="en-US" i="1"/>
                              </m:ctrlPr>
                            </m:mPr>
                            <m:mr>
                              <m:e>
                                <m:r>
                                  <a:rPr lang="zh-TW" altLang="en-US" i="1"/>
                                  <m:t>𝐵</m:t>
                                </m:r>
                                <m:d>
                                  <m:dPr>
                                    <m:ctrlPr>
                                      <a:rPr lang="zh-TW" altLang="en-US" i="1"/>
                                    </m:ctrlPr>
                                  </m:dPr>
                                  <m:e>
                                    <m:r>
                                      <a:rPr lang="zh-TW" altLang="en-US" i="1"/>
                                      <m:t>𝑟</m:t>
                                    </m:r>
                                  </m:e>
                                </m:d>
                              </m:e>
                              <m:e>
                                <m:r>
                                  <a:rPr lang="zh-TW" altLang="en-US"/>
                                  <m:t>0</m:t>
                                </m:r>
                              </m:e>
                              <m:e>
                                <m:r>
                                  <a:rPr lang="zh-TW" altLang="en-US"/>
                                  <m:t>0</m:t>
                                </m:r>
                              </m:e>
                              <m:e>
                                <m:r>
                                  <a:rPr lang="zh-TW" altLang="en-US"/>
                                  <m:t>0</m:t>
                                </m:r>
                              </m:e>
                            </m:mr>
                            <m:mr>
                              <m:e>
                                <m:r>
                                  <a:rPr lang="zh-TW" altLang="en-US"/>
                                  <m:t>0</m:t>
                                </m:r>
                              </m:e>
                              <m:e>
                                <m:r>
                                  <a:rPr lang="zh-TW" altLang="en-US" i="1"/>
                                  <m:t>𝐴</m:t>
                                </m:r>
                                <m:d>
                                  <m:dPr>
                                    <m:ctrlPr>
                                      <a:rPr lang="zh-TW" altLang="en-US" i="1"/>
                                    </m:ctrlPr>
                                  </m:dPr>
                                  <m:e>
                                    <m:r>
                                      <a:rPr lang="zh-TW" altLang="en-US" i="1"/>
                                      <m:t>𝑟</m:t>
                                    </m:r>
                                  </m:e>
                                </m:d>
                              </m:e>
                              <m:e>
                                <m:r>
                                  <a:rPr lang="zh-TW" altLang="en-US"/>
                                  <m:t>0</m:t>
                                </m:r>
                              </m:e>
                              <m:e>
                                <m:r>
                                  <a:rPr lang="zh-TW" altLang="en-US"/>
                                  <m:t>0</m:t>
                                </m:r>
                              </m:e>
                            </m:mr>
                            <m:mr>
                              <m:e>
                                <m:r>
                                  <a:rPr lang="zh-TW" altLang="en-US"/>
                                  <m:t>0</m:t>
                                </m:r>
                              </m:e>
                              <m:e>
                                <m:r>
                                  <a:rPr lang="zh-TW" altLang="en-US"/>
                                  <m:t>0</m:t>
                                </m:r>
                              </m:e>
                              <m:e>
                                <m:sSup>
                                  <m:sSupPr>
                                    <m:ctrlPr>
                                      <a:rPr lang="zh-TW" altLang="en-US" i="1"/>
                                    </m:ctrlPr>
                                  </m:sSupPr>
                                  <m:e>
                                    <m:r>
                                      <a:rPr lang="zh-TW" altLang="en-US" i="1"/>
                                      <m:t>𝑟</m:t>
                                    </m:r>
                                  </m:e>
                                  <m:sup>
                                    <m:r>
                                      <a:rPr lang="zh-TW" altLang="en-US"/>
                                      <m:t>2</m:t>
                                    </m:r>
                                  </m:sup>
                                </m:sSup>
                              </m:e>
                              <m:e>
                                <m:r>
                                  <a:rPr lang="zh-TW" altLang="en-US"/>
                                  <m:t>0</m:t>
                                </m:r>
                              </m:e>
                            </m:mr>
                            <m:mr>
                              <m:e>
                                <m:r>
                                  <a:rPr lang="zh-TW" altLang="en-US"/>
                                  <m:t>0</m:t>
                                </m:r>
                              </m:e>
                              <m:e>
                                <m:r>
                                  <a:rPr lang="zh-TW" altLang="en-US"/>
                                  <m:t>0</m:t>
                                </m:r>
                              </m:e>
                              <m:e>
                                <m:r>
                                  <a:rPr lang="zh-TW" altLang="en-US"/>
                                  <m:t>0</m:t>
                                </m:r>
                              </m:e>
                              <m:e>
                                <m:sSup>
                                  <m:sSupPr>
                                    <m:ctrlPr>
                                      <a:rPr lang="zh-TW" altLang="en-US" i="1"/>
                                    </m:ctrlPr>
                                  </m:sSupPr>
                                  <m:e>
                                    <m:r>
                                      <a:rPr lang="zh-TW" altLang="en-US" i="1"/>
                                      <m:t>𝑟</m:t>
                                    </m:r>
                                  </m:e>
                                  <m:sup>
                                    <m:r>
                                      <a:rPr lang="zh-TW" altLang="en-US"/>
                                      <m:t>2</m:t>
                                    </m:r>
                                  </m:sup>
                                </m:sSup>
                                <m:sSup>
                                  <m:sSupPr>
                                    <m:ctrlPr>
                                      <a:rPr lang="zh-TW" altLang="en-US" i="1"/>
                                    </m:ctrlPr>
                                  </m:sSupPr>
                                  <m:e>
                                    <m:r>
                                      <m:rPr>
                                        <m:sty m:val="p"/>
                                      </m:rPr>
                                      <a:rPr lang="zh-TW" altLang="en-US"/>
                                      <m:t>sin</m:t>
                                    </m:r>
                                  </m:e>
                                  <m:sup>
                                    <m:r>
                                      <a:rPr lang="zh-TW" altLang="en-US"/>
                                      <m:t>2</m:t>
                                    </m:r>
                                  </m:sup>
                                </m:sSup>
                                <m:r>
                                  <a:rPr lang="zh-TW" altLang="en-US" i="1"/>
                                  <m:t>𝜃</m:t>
                                </m:r>
                              </m:e>
                            </m:mr>
                          </m:m>
                        </m:e>
                      </m:d>
                    </m:oMath>
                  </m:oMathPara>
                </a14:m>
                <a:endParaRPr lang="zh-TW" altLang="en-US" dirty="0"/>
              </a:p>
            </p:txBody>
          </p:sp>
        </mc:Choice>
        <mc:Fallback>
          <p:sp>
            <p:nvSpPr>
              <p:cNvPr id="3" name="Rectangle 2"/>
              <p:cNvSpPr>
                <a:spLocks noRot="1" noChangeAspect="1" noMove="1" noResize="1" noEditPoints="1" noAdjustHandles="1" noChangeArrowheads="1" noChangeShapeType="1" noTextEdit="1"/>
              </p:cNvSpPr>
              <p:nvPr/>
            </p:nvSpPr>
            <p:spPr>
              <a:xfrm>
                <a:off x="4629373" y="1792624"/>
                <a:ext cx="3756285" cy="1190134"/>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1095205" y="3181269"/>
                <a:ext cx="2658677" cy="171316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zh-TW" altLang="en-US"/>
                          </m:ctrlPr>
                        </m:sSubPr>
                        <m:e>
                          <m:r>
                            <a:rPr lang="zh-TW" altLang="en-US" i="1"/>
                            <m:t>𝛤</m:t>
                          </m:r>
                        </m:e>
                        <m:sub>
                          <m:r>
                            <m:rPr>
                              <m:sty m:val="p"/>
                            </m:rPr>
                            <a:rPr lang="zh-TW" altLang="en-US"/>
                            <m:t>tαβ</m:t>
                          </m:r>
                        </m:sub>
                      </m:sSub>
                      <m:r>
                        <a:rPr lang="zh-TW" altLang="en-US"/>
                        <m:t>=</m:t>
                      </m:r>
                      <m:d>
                        <m:dPr>
                          <m:ctrlPr>
                            <a:rPr lang="zh-TW" altLang="en-US" i="1"/>
                          </m:ctrlPr>
                        </m:dPr>
                        <m:e>
                          <m:m>
                            <m:mPr>
                              <m:mcs>
                                <m:mc>
                                  <m:mcPr>
                                    <m:count m:val="4"/>
                                    <m:mcJc m:val="center"/>
                                  </m:mcPr>
                                </m:mc>
                              </m:mcs>
                              <m:ctrlPr>
                                <a:rPr lang="zh-TW" altLang="en-US" i="1"/>
                              </m:ctrlPr>
                            </m:mPr>
                            <m:mr>
                              <m:e>
                                <m:r>
                                  <a:rPr lang="zh-TW" altLang="en-US"/>
                                  <m:t>0</m:t>
                                </m:r>
                              </m:e>
                              <m:e>
                                <m:f>
                                  <m:fPr>
                                    <m:ctrlPr>
                                      <a:rPr lang="zh-TW" altLang="en-US" i="1"/>
                                    </m:ctrlPr>
                                  </m:fPr>
                                  <m:num>
                                    <m:r>
                                      <a:rPr lang="zh-TW" altLang="en-US" i="1"/>
                                      <m:t>𝐵</m:t>
                                    </m:r>
                                    <m:r>
                                      <a:rPr lang="zh-TW" altLang="en-US"/>
                                      <m:t>′</m:t>
                                    </m:r>
                                  </m:num>
                                  <m:den>
                                    <m:r>
                                      <a:rPr lang="zh-TW" altLang="en-US"/>
                                      <m:t>2</m:t>
                                    </m:r>
                                  </m:den>
                                </m:f>
                              </m:e>
                              <m:e>
                                <m:r>
                                  <a:rPr lang="zh-TW" altLang="en-US"/>
                                  <m:t>0</m:t>
                                </m:r>
                              </m:e>
                              <m:e>
                                <m:r>
                                  <a:rPr lang="zh-TW" altLang="en-US"/>
                                  <m:t>0</m:t>
                                </m:r>
                              </m:e>
                            </m:mr>
                            <m:mr>
                              <m:e>
                                <m:f>
                                  <m:fPr>
                                    <m:ctrlPr>
                                      <a:rPr lang="zh-TW" altLang="en-US" i="1"/>
                                    </m:ctrlPr>
                                  </m:fPr>
                                  <m:num>
                                    <m:r>
                                      <a:rPr lang="zh-TW" altLang="en-US" i="1"/>
                                      <m:t>𝐵</m:t>
                                    </m:r>
                                    <m:r>
                                      <a:rPr lang="zh-TW" altLang="en-US"/>
                                      <m:t>′</m:t>
                                    </m:r>
                                  </m:num>
                                  <m:den>
                                    <m:r>
                                      <a:rPr lang="zh-TW" altLang="en-US"/>
                                      <m:t>2</m:t>
                                    </m:r>
                                  </m:den>
                                </m:f>
                              </m:e>
                              <m:e>
                                <m:r>
                                  <a:rPr lang="zh-TW" altLang="en-US"/>
                                  <m:t>0</m:t>
                                </m:r>
                              </m:e>
                              <m:e>
                                <m:r>
                                  <a:rPr lang="zh-TW" altLang="en-US"/>
                                  <m:t>0</m:t>
                                </m:r>
                              </m:e>
                              <m:e>
                                <m:r>
                                  <a:rPr lang="zh-TW" altLang="en-US"/>
                                  <m:t>0</m:t>
                                </m:r>
                              </m:e>
                            </m:mr>
                            <m:mr>
                              <m:e>
                                <m:r>
                                  <a:rPr lang="zh-TW" altLang="en-US"/>
                                  <m:t>0</m:t>
                                </m:r>
                              </m:e>
                              <m:e>
                                <m:r>
                                  <a:rPr lang="zh-TW" altLang="en-US"/>
                                  <m:t>0</m:t>
                                </m:r>
                              </m:e>
                              <m:e>
                                <m:r>
                                  <a:rPr lang="zh-TW" altLang="en-US"/>
                                  <m:t>0</m:t>
                                </m:r>
                              </m:e>
                              <m:e>
                                <m:r>
                                  <a:rPr lang="zh-TW" altLang="en-US"/>
                                  <m:t>0</m:t>
                                </m:r>
                              </m:e>
                            </m:mr>
                            <m:mr>
                              <m:e>
                                <m:r>
                                  <a:rPr lang="zh-TW" altLang="en-US"/>
                                  <m:t>0</m:t>
                                </m:r>
                              </m:e>
                              <m:e>
                                <m:r>
                                  <a:rPr lang="zh-TW" altLang="en-US"/>
                                  <m:t>0</m:t>
                                </m:r>
                              </m:e>
                              <m:e>
                                <m:r>
                                  <a:rPr lang="zh-TW" altLang="en-US"/>
                                  <m:t>0</m:t>
                                </m:r>
                              </m:e>
                              <m:e>
                                <m:r>
                                  <a:rPr lang="zh-TW" altLang="en-US"/>
                                  <m:t>0</m:t>
                                </m:r>
                              </m:e>
                            </m:mr>
                          </m:m>
                        </m:e>
                      </m:d>
                    </m:oMath>
                  </m:oMathPara>
                </a14:m>
                <a:endParaRPr lang="zh-TW" altLang="en-US" dirty="0"/>
              </a:p>
            </p:txBody>
          </p:sp>
        </mc:Choice>
        <mc:Fallback>
          <p:sp>
            <p:nvSpPr>
              <p:cNvPr id="4" name="Rectangle 3"/>
              <p:cNvSpPr>
                <a:spLocks noRot="1" noChangeAspect="1" noMove="1" noResize="1" noEditPoints="1" noAdjustHandles="1" noChangeArrowheads="1" noChangeShapeType="1" noTextEdit="1"/>
              </p:cNvSpPr>
              <p:nvPr/>
            </p:nvSpPr>
            <p:spPr>
              <a:xfrm>
                <a:off x="1095205" y="3181269"/>
                <a:ext cx="2658677" cy="1713161"/>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805675" y="1575385"/>
                <a:ext cx="3267561" cy="140737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zh-TW" altLang="en-US"/>
                          </m:ctrlPr>
                        </m:sSubPr>
                        <m:e>
                          <m:r>
                            <a:rPr lang="zh-TW" altLang="en-US" i="1"/>
                            <m:t>𝑔</m:t>
                          </m:r>
                        </m:e>
                        <m:sub>
                          <m:r>
                            <m:rPr>
                              <m:sty m:val="p"/>
                            </m:rPr>
                            <a:rPr lang="zh-TW" altLang="en-US"/>
                            <m:t>αβ</m:t>
                          </m:r>
                        </m:sub>
                      </m:sSub>
                      <m:r>
                        <a:rPr lang="zh-TW" altLang="en-US"/>
                        <m:t>=</m:t>
                      </m:r>
                      <m:d>
                        <m:dPr>
                          <m:ctrlPr>
                            <a:rPr lang="zh-TW" altLang="en-US" i="1"/>
                          </m:ctrlPr>
                        </m:dPr>
                        <m:e>
                          <m:m>
                            <m:mPr>
                              <m:mcs>
                                <m:mc>
                                  <m:mcPr>
                                    <m:count m:val="4"/>
                                    <m:mcJc m:val="center"/>
                                  </m:mcPr>
                                </m:mc>
                              </m:mcs>
                              <m:ctrlPr>
                                <a:rPr lang="zh-TW" altLang="en-US" i="1"/>
                              </m:ctrlPr>
                            </m:mPr>
                            <m:mr>
                              <m:e>
                                <m:sSub>
                                  <m:sSubPr>
                                    <m:ctrlPr>
                                      <a:rPr lang="zh-TW" altLang="en-US" i="1"/>
                                    </m:ctrlPr>
                                  </m:sSubPr>
                                  <m:e>
                                    <m:r>
                                      <a:rPr lang="zh-TW" altLang="en-US" i="1"/>
                                      <m:t>𝑔</m:t>
                                    </m:r>
                                  </m:e>
                                  <m:sub>
                                    <m:r>
                                      <a:rPr lang="zh-TW" altLang="en-US"/>
                                      <m:t>00</m:t>
                                    </m:r>
                                  </m:sub>
                                </m:sSub>
                              </m:e>
                              <m:e>
                                <m:r>
                                  <a:rPr lang="zh-TW" altLang="en-US"/>
                                  <m:t>0</m:t>
                                </m:r>
                              </m:e>
                              <m:e>
                                <m:r>
                                  <a:rPr lang="zh-TW" altLang="en-US"/>
                                  <m:t>0</m:t>
                                </m:r>
                              </m:e>
                              <m:e>
                                <m:r>
                                  <a:rPr lang="zh-TW" altLang="en-US"/>
                                  <m:t>0</m:t>
                                </m:r>
                              </m:e>
                            </m:mr>
                            <m:mr>
                              <m:e>
                                <m:r>
                                  <a:rPr lang="zh-TW" altLang="en-US"/>
                                  <m:t>0</m:t>
                                </m:r>
                              </m:e>
                              <m:e>
                                <m:sSub>
                                  <m:sSubPr>
                                    <m:ctrlPr>
                                      <a:rPr lang="zh-TW" altLang="en-US" i="1"/>
                                    </m:ctrlPr>
                                  </m:sSubPr>
                                  <m:e>
                                    <m:r>
                                      <a:rPr lang="zh-TW" altLang="en-US" i="1"/>
                                      <m:t>𝑔</m:t>
                                    </m:r>
                                  </m:e>
                                  <m:sub>
                                    <m:r>
                                      <a:rPr lang="zh-TW" altLang="en-US"/>
                                      <m:t>11</m:t>
                                    </m:r>
                                  </m:sub>
                                </m:sSub>
                              </m:e>
                              <m:e>
                                <m:r>
                                  <a:rPr lang="zh-TW" altLang="en-US"/>
                                  <m:t>0</m:t>
                                </m:r>
                              </m:e>
                              <m:e>
                                <m:r>
                                  <a:rPr lang="zh-TW" altLang="en-US"/>
                                  <m:t>0</m:t>
                                </m:r>
                              </m:e>
                            </m:mr>
                            <m:mr>
                              <m:e>
                                <m:r>
                                  <a:rPr lang="zh-TW" altLang="en-US"/>
                                  <m:t>0</m:t>
                                </m:r>
                              </m:e>
                              <m:e>
                                <m:r>
                                  <a:rPr lang="zh-TW" altLang="en-US"/>
                                  <m:t>0</m:t>
                                </m:r>
                              </m:e>
                              <m:e>
                                <m:sSub>
                                  <m:sSubPr>
                                    <m:ctrlPr>
                                      <a:rPr lang="zh-TW" altLang="en-US" i="1"/>
                                    </m:ctrlPr>
                                  </m:sSubPr>
                                  <m:e>
                                    <m:r>
                                      <a:rPr lang="zh-TW" altLang="en-US" i="1"/>
                                      <m:t>𝑔</m:t>
                                    </m:r>
                                  </m:e>
                                  <m:sub>
                                    <m:r>
                                      <a:rPr lang="zh-TW" altLang="en-US"/>
                                      <m:t>22</m:t>
                                    </m:r>
                                  </m:sub>
                                </m:sSub>
                              </m:e>
                              <m:e>
                                <m:r>
                                  <a:rPr lang="zh-TW" altLang="en-US"/>
                                  <m:t>0</m:t>
                                </m:r>
                              </m:e>
                            </m:mr>
                            <m:mr>
                              <m:e>
                                <m:r>
                                  <a:rPr lang="zh-TW" altLang="en-US"/>
                                  <m:t>0</m:t>
                                </m:r>
                              </m:e>
                              <m:e>
                                <m:r>
                                  <a:rPr lang="zh-TW" altLang="en-US"/>
                                  <m:t>0</m:t>
                                </m:r>
                              </m:e>
                              <m:e>
                                <m:r>
                                  <a:rPr lang="zh-TW" altLang="en-US"/>
                                  <m:t>0</m:t>
                                </m:r>
                              </m:e>
                              <m:e>
                                <m:sSub>
                                  <m:sSubPr>
                                    <m:ctrlPr>
                                      <a:rPr lang="zh-TW" altLang="en-US" i="1"/>
                                    </m:ctrlPr>
                                  </m:sSubPr>
                                  <m:e>
                                    <m:r>
                                      <a:rPr lang="zh-TW" altLang="en-US" i="1"/>
                                      <m:t>𝑔</m:t>
                                    </m:r>
                                  </m:e>
                                  <m:sub>
                                    <m:r>
                                      <a:rPr lang="zh-TW" altLang="en-US"/>
                                      <m:t>33</m:t>
                                    </m:r>
                                  </m:sub>
                                </m:sSub>
                              </m:e>
                            </m:mr>
                          </m:m>
                        </m:e>
                      </m:d>
                    </m:oMath>
                  </m:oMathPara>
                </a14:m>
                <a:endParaRPr lang="zh-TW" altLang="en-US" dirty="0"/>
              </a:p>
            </p:txBody>
          </p:sp>
        </mc:Choice>
        <mc:Fallback>
          <p:sp>
            <p:nvSpPr>
              <p:cNvPr id="8" name="Rectangle 7"/>
              <p:cNvSpPr>
                <a:spLocks noRot="1" noChangeAspect="1" noMove="1" noResize="1" noEditPoints="1" noAdjustHandles="1" noChangeArrowheads="1" noChangeShapeType="1" noTextEdit="1"/>
              </p:cNvSpPr>
              <p:nvPr/>
            </p:nvSpPr>
            <p:spPr>
              <a:xfrm>
                <a:off x="805675" y="1575385"/>
                <a:ext cx="3267561" cy="1407373"/>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4025361" y="5291663"/>
                <a:ext cx="4964308" cy="112697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𝛤</m:t>
                          </m:r>
                        </m:e>
                        <m:sub>
                          <m:r>
                            <m:rPr>
                              <m:sty m:val="p"/>
                            </m:rPr>
                            <a:rPr lang="zh-TW" altLang="en-US">
                              <a:latin typeface="Cambria Math"/>
                            </a:rPr>
                            <m:t>ϕαβ</m:t>
                          </m:r>
                        </m:sub>
                      </m:sSub>
                      <m:r>
                        <a:rPr lang="zh-TW" altLang="en-US">
                          <a:latin typeface="Cambria Math"/>
                        </a:rPr>
                        <m:t>=</m:t>
                      </m:r>
                      <m:d>
                        <m:dPr>
                          <m:ctrlPr>
                            <a:rPr lang="zh-TW" altLang="en-US" i="1">
                              <a:latin typeface="Cambria Math"/>
                            </a:rPr>
                          </m:ctrlPr>
                        </m:dPr>
                        <m:e>
                          <m:m>
                            <m:mPr>
                              <m:mcs>
                                <m:mc>
                                  <m:mcPr>
                                    <m:count m:val="4"/>
                                    <m:mcJc m:val="center"/>
                                  </m:mcPr>
                                </m:mc>
                              </m:mcs>
                              <m:ctrlPr>
                                <a:rPr lang="zh-TW" altLang="en-US" i="1">
                                  <a:latin typeface="Cambria Math"/>
                                </a:rPr>
                              </m:ctrlPr>
                            </m:mPr>
                            <m:mr>
                              <m:e>
                                <m:r>
                                  <a:rPr lang="zh-TW" altLang="en-US">
                                    <a:latin typeface="Cambria Math"/>
                                  </a:rPr>
                                  <m:t>0</m:t>
                                </m:r>
                              </m:e>
                              <m:e>
                                <m:r>
                                  <a:rPr lang="zh-TW" altLang="en-US">
                                    <a:latin typeface="Cambria Math"/>
                                  </a:rPr>
                                  <m:t>0</m:t>
                                </m:r>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0</m:t>
                                </m:r>
                              </m:e>
                              <m:e>
                                <m:sSup>
                                  <m:sSupPr>
                                    <m:ctrlPr>
                                      <a:rPr lang="zh-TW" altLang="en-US" i="1">
                                        <a:latin typeface="Cambria Math"/>
                                      </a:rPr>
                                    </m:ctrlPr>
                                  </m:sSupPr>
                                  <m:e>
                                    <m:r>
                                      <m:rPr>
                                        <m:sty m:val="p"/>
                                      </m:rPr>
                                      <a:rPr lang="zh-TW" altLang="en-US">
                                        <a:latin typeface="Cambria Math"/>
                                      </a:rPr>
                                      <m:t>rsin</m:t>
                                    </m:r>
                                  </m:e>
                                  <m:sup>
                                    <m:r>
                                      <a:rPr lang="zh-TW" altLang="en-US">
                                        <a:latin typeface="Cambria Math"/>
                                      </a:rPr>
                                      <m:t>2</m:t>
                                    </m:r>
                                  </m:sup>
                                </m:sSup>
                                <m:r>
                                  <a:rPr lang="zh-TW" altLang="en-US">
                                    <a:latin typeface="Cambria Math"/>
                                  </a:rPr>
                                  <m:t>⁢</m:t>
                                </m:r>
                                <m:r>
                                  <a:rPr lang="zh-TW" altLang="en-US" i="1">
                                    <a:latin typeface="Cambria Math"/>
                                  </a:rPr>
                                  <m:t>𝜃</m:t>
                                </m:r>
                              </m:e>
                            </m:mr>
                            <m:mr>
                              <m:e>
                                <m:r>
                                  <a:rPr lang="zh-TW" altLang="en-US">
                                    <a:latin typeface="Cambria Math"/>
                                  </a:rPr>
                                  <m:t>0</m:t>
                                </m:r>
                              </m:e>
                              <m:e>
                                <m:r>
                                  <a:rPr lang="zh-TW" altLang="en-US">
                                    <a:latin typeface="Cambria Math"/>
                                  </a:rPr>
                                  <m:t>0</m:t>
                                </m:r>
                              </m:e>
                              <m:e>
                                <m:r>
                                  <a:rPr lang="zh-TW" altLang="en-US">
                                    <a:latin typeface="Cambria Math"/>
                                  </a:rPr>
                                  <m:t>0</m:t>
                                </m:r>
                              </m:e>
                              <m:e>
                                <m:sSup>
                                  <m:sSupPr>
                                    <m:ctrlPr>
                                      <a:rPr lang="zh-TW" altLang="en-US" i="1">
                                        <a:latin typeface="Cambria Math"/>
                                      </a:rPr>
                                    </m:ctrlPr>
                                  </m:sSupPr>
                                  <m:e>
                                    <m:r>
                                      <a:rPr lang="zh-TW" altLang="en-US" i="1">
                                        <a:latin typeface="Cambria Math"/>
                                      </a:rPr>
                                      <m:t>𝑟</m:t>
                                    </m:r>
                                  </m:e>
                                  <m:sup>
                                    <m:r>
                                      <a:rPr lang="zh-TW" altLang="en-US">
                                        <a:latin typeface="Cambria Math"/>
                                      </a:rPr>
                                      <m:t>2</m:t>
                                    </m:r>
                                  </m:sup>
                                </m:sSup>
                                <m:r>
                                  <a:rPr lang="zh-TW" altLang="en-US">
                                    <a:latin typeface="Cambria Math"/>
                                  </a:rPr>
                                  <m:t>⁢</m:t>
                                </m:r>
                                <m:r>
                                  <m:rPr>
                                    <m:sty m:val="p"/>
                                  </m:rPr>
                                  <a:rPr lang="zh-TW" altLang="en-US">
                                    <a:latin typeface="Cambria Math"/>
                                  </a:rPr>
                                  <m:t>sinθcosθ</m:t>
                                </m:r>
                              </m:e>
                            </m:mr>
                            <m:mr>
                              <m:e>
                                <m:r>
                                  <a:rPr lang="zh-TW" altLang="en-US">
                                    <a:latin typeface="Cambria Math"/>
                                  </a:rPr>
                                  <m:t>0</m:t>
                                </m:r>
                              </m:e>
                              <m:e>
                                <m:sSup>
                                  <m:sSupPr>
                                    <m:ctrlPr>
                                      <a:rPr lang="zh-TW" altLang="en-US" i="1">
                                        <a:latin typeface="Cambria Math"/>
                                      </a:rPr>
                                    </m:ctrlPr>
                                  </m:sSupPr>
                                  <m:e>
                                    <m:r>
                                      <m:rPr>
                                        <m:sty m:val="p"/>
                                      </m:rPr>
                                      <a:rPr lang="zh-TW" altLang="en-US">
                                        <a:latin typeface="Cambria Math"/>
                                      </a:rPr>
                                      <m:t>rsin</m:t>
                                    </m:r>
                                  </m:e>
                                  <m:sup>
                                    <m:r>
                                      <a:rPr lang="zh-TW" altLang="en-US">
                                        <a:latin typeface="Cambria Math"/>
                                      </a:rPr>
                                      <m:t>2</m:t>
                                    </m:r>
                                  </m:sup>
                                </m:sSup>
                                <m:r>
                                  <a:rPr lang="zh-TW" altLang="en-US">
                                    <a:latin typeface="Cambria Math"/>
                                  </a:rPr>
                                  <m:t>⁢</m:t>
                                </m:r>
                                <m:r>
                                  <a:rPr lang="zh-TW" altLang="en-US" i="1">
                                    <a:latin typeface="Cambria Math"/>
                                  </a:rPr>
                                  <m:t>𝜃</m:t>
                                </m:r>
                              </m:e>
                              <m:e>
                                <m:sSup>
                                  <m:sSupPr>
                                    <m:ctrlPr>
                                      <a:rPr lang="zh-TW" altLang="en-US" i="1">
                                        <a:latin typeface="Cambria Math"/>
                                      </a:rPr>
                                    </m:ctrlPr>
                                  </m:sSupPr>
                                  <m:e>
                                    <m:r>
                                      <a:rPr lang="zh-TW" altLang="en-US" i="1">
                                        <a:latin typeface="Cambria Math"/>
                                      </a:rPr>
                                      <m:t>𝑟</m:t>
                                    </m:r>
                                  </m:e>
                                  <m:sup>
                                    <m:r>
                                      <a:rPr lang="zh-TW" altLang="en-US">
                                        <a:latin typeface="Cambria Math"/>
                                      </a:rPr>
                                      <m:t>2</m:t>
                                    </m:r>
                                  </m:sup>
                                </m:sSup>
                                <m:r>
                                  <a:rPr lang="zh-TW" altLang="en-US">
                                    <a:latin typeface="Cambria Math"/>
                                  </a:rPr>
                                  <m:t>⁢</m:t>
                                </m:r>
                                <m:r>
                                  <m:rPr>
                                    <m:sty m:val="p"/>
                                  </m:rPr>
                                  <a:rPr lang="zh-TW" altLang="en-US">
                                    <a:latin typeface="Cambria Math"/>
                                  </a:rPr>
                                  <m:t>sinθcosθ</m:t>
                                </m:r>
                              </m:e>
                              <m:e>
                                <m:r>
                                  <a:rPr lang="zh-TW" altLang="en-US">
                                    <a:latin typeface="Cambria Math"/>
                                  </a:rPr>
                                  <m:t>0</m:t>
                                </m:r>
                              </m:e>
                            </m:mr>
                          </m:m>
                        </m:e>
                      </m:d>
                    </m:oMath>
                  </m:oMathPara>
                </a14:m>
                <a:endParaRPr lang="zh-TW" altLang="en-US" dirty="0"/>
              </a:p>
            </p:txBody>
          </p:sp>
        </mc:Choice>
        <mc:Fallback>
          <p:sp>
            <p:nvSpPr>
              <p:cNvPr id="9" name="TextBox 8"/>
              <p:cNvSpPr txBox="1">
                <a:spLocks noRot="1" noChangeAspect="1" noMove="1" noResize="1" noEditPoints="1" noAdjustHandles="1" noChangeArrowheads="1" noChangeShapeType="1" noTextEdit="1"/>
              </p:cNvSpPr>
              <p:nvPr/>
            </p:nvSpPr>
            <p:spPr>
              <a:xfrm>
                <a:off x="4025361" y="5291663"/>
                <a:ext cx="4964308" cy="1126975"/>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363718" y="5026291"/>
                <a:ext cx="3661643" cy="171322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𝛤</m:t>
                          </m:r>
                        </m:e>
                        <m:sub>
                          <m:r>
                            <m:rPr>
                              <m:sty m:val="p"/>
                            </m:rPr>
                            <a:rPr lang="zh-TW" altLang="en-US">
                              <a:latin typeface="Cambria Math"/>
                            </a:rPr>
                            <m:t>rαβ</m:t>
                          </m:r>
                        </m:sub>
                      </m:sSub>
                      <m:r>
                        <a:rPr lang="zh-TW" altLang="en-US">
                          <a:latin typeface="Cambria Math"/>
                        </a:rPr>
                        <m:t>=</m:t>
                      </m:r>
                      <m:d>
                        <m:dPr>
                          <m:ctrlPr>
                            <a:rPr lang="zh-TW" altLang="en-US" i="1">
                              <a:latin typeface="Cambria Math"/>
                            </a:rPr>
                          </m:ctrlPr>
                        </m:dPr>
                        <m:e>
                          <m:m>
                            <m:mPr>
                              <m:mcs>
                                <m:mc>
                                  <m:mcPr>
                                    <m:count m:val="4"/>
                                    <m:mcJc m:val="center"/>
                                  </m:mcPr>
                                </m:mc>
                              </m:mcs>
                              <m:ctrlPr>
                                <a:rPr lang="zh-TW" altLang="en-US" i="1">
                                  <a:latin typeface="Cambria Math"/>
                                </a:rPr>
                              </m:ctrlPr>
                            </m:mPr>
                            <m:mr>
                              <m:e>
                                <m:f>
                                  <m:fPr>
                                    <m:ctrlPr>
                                      <a:rPr lang="zh-TW" altLang="en-US" i="1">
                                        <a:latin typeface="Cambria Math"/>
                                      </a:rPr>
                                    </m:ctrlPr>
                                  </m:fPr>
                                  <m:num>
                                    <m:r>
                                      <a:rPr lang="zh-TW" altLang="en-US">
                                        <a:latin typeface="Cambria Math"/>
                                      </a:rPr>
                                      <m:t>−</m:t>
                                    </m:r>
                                    <m:r>
                                      <a:rPr lang="zh-TW" altLang="en-US" i="1">
                                        <a:latin typeface="Cambria Math"/>
                                      </a:rPr>
                                      <m:t>𝐵</m:t>
                                    </m:r>
                                    <m:r>
                                      <a:rPr lang="zh-TW" altLang="en-US">
                                        <a:latin typeface="Cambria Math"/>
                                      </a:rPr>
                                      <m:t>′</m:t>
                                    </m:r>
                                  </m:num>
                                  <m:den>
                                    <m:r>
                                      <a:rPr lang="zh-TW" altLang="en-US">
                                        <a:latin typeface="Cambria Math"/>
                                      </a:rPr>
                                      <m:t>2</m:t>
                                    </m:r>
                                  </m:den>
                                </m:f>
                              </m:e>
                              <m:e>
                                <m:r>
                                  <a:rPr lang="zh-TW" altLang="en-US">
                                    <a:latin typeface="Cambria Math"/>
                                  </a:rPr>
                                  <m:t>0</m:t>
                                </m:r>
                              </m:e>
                              <m:e>
                                <m:r>
                                  <a:rPr lang="zh-TW" altLang="en-US">
                                    <a:latin typeface="Cambria Math"/>
                                  </a:rPr>
                                  <m:t>0</m:t>
                                </m:r>
                              </m:e>
                              <m:e>
                                <m:r>
                                  <a:rPr lang="zh-TW" altLang="en-US">
                                    <a:latin typeface="Cambria Math"/>
                                  </a:rPr>
                                  <m:t>0</m:t>
                                </m:r>
                              </m:e>
                            </m:mr>
                            <m:mr>
                              <m:e>
                                <m:r>
                                  <a:rPr lang="zh-TW" altLang="en-US">
                                    <a:latin typeface="Cambria Math"/>
                                  </a:rPr>
                                  <m:t>0</m:t>
                                </m:r>
                              </m:e>
                              <m:e>
                                <m:f>
                                  <m:fPr>
                                    <m:ctrlPr>
                                      <a:rPr lang="zh-TW" altLang="en-US" i="1">
                                        <a:latin typeface="Cambria Math"/>
                                      </a:rPr>
                                    </m:ctrlPr>
                                  </m:fPr>
                                  <m:num>
                                    <m:r>
                                      <a:rPr lang="zh-TW" altLang="en-US" i="1">
                                        <a:latin typeface="Cambria Math"/>
                                      </a:rPr>
                                      <m:t>𝐴</m:t>
                                    </m:r>
                                    <m:r>
                                      <a:rPr lang="zh-TW" altLang="en-US">
                                        <a:latin typeface="Cambria Math"/>
                                      </a:rPr>
                                      <m:t>′</m:t>
                                    </m:r>
                                  </m:num>
                                  <m:den>
                                    <m:r>
                                      <a:rPr lang="zh-TW" altLang="en-US">
                                        <a:latin typeface="Cambria Math"/>
                                      </a:rPr>
                                      <m:t>2</m:t>
                                    </m:r>
                                  </m:den>
                                </m:f>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m:t>
                                </m:r>
                                <m:r>
                                  <a:rPr lang="zh-TW" altLang="en-US" i="1">
                                    <a:latin typeface="Cambria Math"/>
                                  </a:rPr>
                                  <m:t>𝑟</m:t>
                                </m:r>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0</m:t>
                                </m:r>
                              </m:e>
                              <m:e>
                                <m:r>
                                  <a:rPr lang="zh-TW" altLang="en-US">
                                    <a:latin typeface="Cambria Math"/>
                                  </a:rPr>
                                  <m:t>−</m:t>
                                </m:r>
                                <m:sSup>
                                  <m:sSupPr>
                                    <m:ctrlPr>
                                      <a:rPr lang="zh-TW" altLang="en-US" i="1">
                                        <a:latin typeface="Cambria Math"/>
                                      </a:rPr>
                                    </m:ctrlPr>
                                  </m:sSupPr>
                                  <m:e>
                                    <m:r>
                                      <m:rPr>
                                        <m:sty m:val="p"/>
                                      </m:rPr>
                                      <a:rPr lang="zh-TW" altLang="en-US">
                                        <a:latin typeface="Cambria Math"/>
                                      </a:rPr>
                                      <m:t>rsin</m:t>
                                    </m:r>
                                  </m:e>
                                  <m:sup>
                                    <m:r>
                                      <a:rPr lang="zh-TW" altLang="en-US">
                                        <a:latin typeface="Cambria Math"/>
                                      </a:rPr>
                                      <m:t>2</m:t>
                                    </m:r>
                                  </m:sup>
                                </m:sSup>
                                <m:r>
                                  <a:rPr lang="zh-TW" altLang="en-US">
                                    <a:latin typeface="Cambria Math"/>
                                  </a:rPr>
                                  <m:t>⁢</m:t>
                                </m:r>
                                <m:r>
                                  <a:rPr lang="zh-TW" altLang="en-US" i="1">
                                    <a:latin typeface="Cambria Math"/>
                                  </a:rPr>
                                  <m:t>𝜃</m:t>
                                </m:r>
                              </m:e>
                            </m:mr>
                          </m:m>
                        </m:e>
                      </m:d>
                    </m:oMath>
                  </m:oMathPara>
                </a14:m>
                <a:endParaRPr lang="zh-TW" altLang="en-US" dirty="0"/>
              </a:p>
            </p:txBody>
          </p:sp>
        </mc:Choice>
        <mc:Fallback>
          <p:sp>
            <p:nvSpPr>
              <p:cNvPr id="10" name="TextBox 9"/>
              <p:cNvSpPr txBox="1">
                <a:spLocks noRot="1" noChangeAspect="1" noMove="1" noResize="1" noEditPoints="1" noAdjustHandles="1" noChangeArrowheads="1" noChangeShapeType="1" noTextEdit="1"/>
              </p:cNvSpPr>
              <p:nvPr/>
            </p:nvSpPr>
            <p:spPr>
              <a:xfrm>
                <a:off x="363718" y="5026291"/>
                <a:ext cx="3661643" cy="1713226"/>
              </a:xfrm>
              <a:prstGeom prst="rect">
                <a:avLst/>
              </a:prstGeom>
              <a:blipFill rotWithShape="1">
                <a:blip r:embed="rId6"/>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4685125" y="3474361"/>
                <a:ext cx="3644779" cy="112697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𝛤</m:t>
                          </m:r>
                        </m:e>
                        <m:sub>
                          <m:r>
                            <m:rPr>
                              <m:sty m:val="p"/>
                            </m:rPr>
                            <a:rPr lang="zh-TW" altLang="en-US">
                              <a:latin typeface="Cambria Math"/>
                            </a:rPr>
                            <m:t>θαβ</m:t>
                          </m:r>
                        </m:sub>
                      </m:sSub>
                      <m:r>
                        <a:rPr lang="zh-TW" altLang="en-US">
                          <a:latin typeface="Cambria Math"/>
                        </a:rPr>
                        <m:t>=</m:t>
                      </m:r>
                      <m:d>
                        <m:dPr>
                          <m:ctrlPr>
                            <a:rPr lang="zh-TW" altLang="en-US" i="1">
                              <a:latin typeface="Cambria Math"/>
                            </a:rPr>
                          </m:ctrlPr>
                        </m:dPr>
                        <m:e>
                          <m:m>
                            <m:mPr>
                              <m:mcs>
                                <m:mc>
                                  <m:mcPr>
                                    <m:count m:val="4"/>
                                    <m:mcJc m:val="center"/>
                                  </m:mcPr>
                                </m:mc>
                              </m:mcs>
                              <m:ctrlPr>
                                <a:rPr lang="zh-TW" altLang="en-US" i="1">
                                  <a:latin typeface="Cambria Math"/>
                                </a:rPr>
                              </m:ctrlPr>
                            </m:mPr>
                            <m:mr>
                              <m:e>
                                <m:r>
                                  <a:rPr lang="zh-TW" altLang="en-US">
                                    <a:latin typeface="Cambria Math"/>
                                  </a:rPr>
                                  <m:t>0</m:t>
                                </m:r>
                              </m:e>
                              <m:e>
                                <m:r>
                                  <a:rPr lang="zh-TW" altLang="en-US">
                                    <a:latin typeface="Cambria Math"/>
                                  </a:rPr>
                                  <m:t>0</m:t>
                                </m:r>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0</m:t>
                                </m:r>
                              </m:e>
                              <m:e>
                                <m:r>
                                  <a:rPr lang="zh-TW" altLang="en-US" i="1">
                                    <a:latin typeface="Cambria Math"/>
                                  </a:rPr>
                                  <m:t>𝑟</m:t>
                                </m:r>
                              </m:e>
                              <m:e>
                                <m:r>
                                  <a:rPr lang="zh-TW" altLang="en-US">
                                    <a:latin typeface="Cambria Math"/>
                                  </a:rPr>
                                  <m:t>0</m:t>
                                </m:r>
                              </m:e>
                            </m:mr>
                            <m:mr>
                              <m:e>
                                <m:r>
                                  <a:rPr lang="zh-TW" altLang="en-US">
                                    <a:latin typeface="Cambria Math"/>
                                  </a:rPr>
                                  <m:t>0</m:t>
                                </m:r>
                              </m:e>
                              <m:e>
                                <m:r>
                                  <a:rPr lang="zh-TW" altLang="en-US" i="1">
                                    <a:latin typeface="Cambria Math"/>
                                  </a:rPr>
                                  <m:t>𝑟</m:t>
                                </m:r>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0</m:t>
                                </m:r>
                              </m:e>
                              <m:e>
                                <m:r>
                                  <a:rPr lang="zh-TW" altLang="en-US">
                                    <a:latin typeface="Cambria Math"/>
                                  </a:rPr>
                                  <m:t>−</m:t>
                                </m:r>
                                <m:sSup>
                                  <m:sSupPr>
                                    <m:ctrlPr>
                                      <a:rPr lang="zh-TW" altLang="en-US" i="1">
                                        <a:latin typeface="Cambria Math"/>
                                      </a:rPr>
                                    </m:ctrlPr>
                                  </m:sSupPr>
                                  <m:e>
                                    <m:r>
                                      <a:rPr lang="zh-TW" altLang="en-US" i="1">
                                        <a:latin typeface="Cambria Math"/>
                                      </a:rPr>
                                      <m:t>𝑟</m:t>
                                    </m:r>
                                  </m:e>
                                  <m:sup>
                                    <m:r>
                                      <a:rPr lang="zh-TW" altLang="en-US">
                                        <a:latin typeface="Cambria Math"/>
                                      </a:rPr>
                                      <m:t>2</m:t>
                                    </m:r>
                                  </m:sup>
                                </m:sSup>
                                <m:r>
                                  <a:rPr lang="zh-TW" altLang="en-US">
                                    <a:latin typeface="Cambria Math"/>
                                  </a:rPr>
                                  <m:t>⁢</m:t>
                                </m:r>
                                <m:r>
                                  <m:rPr>
                                    <m:sty m:val="p"/>
                                  </m:rPr>
                                  <a:rPr lang="zh-TW" altLang="en-US">
                                    <a:latin typeface="Cambria Math"/>
                                  </a:rPr>
                                  <m:t>sinθcosθ</m:t>
                                </m:r>
                              </m:e>
                            </m:mr>
                          </m:m>
                        </m:e>
                      </m:d>
                    </m:oMath>
                  </m:oMathPara>
                </a14:m>
                <a:endParaRPr lang="zh-TW" altLang="en-US" dirty="0"/>
              </a:p>
            </p:txBody>
          </p:sp>
        </mc:Choice>
        <mc:Fallback>
          <p:sp>
            <p:nvSpPr>
              <p:cNvPr id="11" name="TextBox 10"/>
              <p:cNvSpPr txBox="1">
                <a:spLocks noRot="1" noChangeAspect="1" noMove="1" noResize="1" noEditPoints="1" noAdjustHandles="1" noChangeArrowheads="1" noChangeShapeType="1" noTextEdit="1"/>
              </p:cNvSpPr>
              <p:nvPr/>
            </p:nvSpPr>
            <p:spPr>
              <a:xfrm>
                <a:off x="4685125" y="3474361"/>
                <a:ext cx="3644779" cy="1126975"/>
              </a:xfrm>
              <a:prstGeom prst="rect">
                <a:avLst/>
              </a:prstGeom>
              <a:blipFill rotWithShape="1">
                <a:blip r:embed="rId7"/>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4266773" y="1206053"/>
                <a:ext cx="4481483"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p>
                        <m:sSupPr>
                          <m:ctrlPr>
                            <a:rPr lang="zh-TW" altLang="en-US" i="1">
                              <a:latin typeface="Cambria Math"/>
                            </a:rPr>
                          </m:ctrlPr>
                        </m:sSupPr>
                        <m:e>
                          <m:r>
                            <m:rPr>
                              <m:sty m:val="p"/>
                            </m:rPr>
                            <a:rPr lang="zh-TW" altLang="en-US">
                              <a:latin typeface="Cambria Math"/>
                            </a:rPr>
                            <m:t>ds</m:t>
                          </m:r>
                        </m:e>
                        <m:sup>
                          <m:r>
                            <a:rPr lang="zh-TW" altLang="en-US">
                              <a:latin typeface="Cambria Math"/>
                            </a:rPr>
                            <m:t>2</m:t>
                          </m:r>
                        </m:sup>
                      </m:sSup>
                      <m:r>
                        <a:rPr lang="zh-TW" altLang="en-US">
                          <a:latin typeface="Cambria Math"/>
                        </a:rPr>
                        <m:t>=</m:t>
                      </m:r>
                      <m:sSub>
                        <m:sSubPr>
                          <m:ctrlPr>
                            <a:rPr lang="zh-TW" altLang="en-US" i="1">
                              <a:latin typeface="Cambria Math"/>
                            </a:rPr>
                          </m:ctrlPr>
                        </m:sSubPr>
                        <m:e>
                          <m:r>
                            <a:rPr lang="zh-TW" altLang="en-US" i="1">
                              <a:latin typeface="Cambria Math"/>
                            </a:rPr>
                            <m:t>𝑔</m:t>
                          </m:r>
                        </m:e>
                        <m:sub>
                          <m:r>
                            <a:rPr lang="zh-TW" altLang="en-US">
                              <a:latin typeface="Cambria Math"/>
                            </a:rPr>
                            <m:t>00</m:t>
                          </m:r>
                        </m:sub>
                      </m:sSub>
                      <m:r>
                        <a:rPr lang="zh-TW" altLang="en-US">
                          <a:latin typeface="Cambria Math"/>
                        </a:rPr>
                        <m:t>⁢</m:t>
                      </m:r>
                      <m:sSup>
                        <m:sSupPr>
                          <m:ctrlPr>
                            <a:rPr lang="zh-TW" altLang="en-US" i="1">
                              <a:latin typeface="Cambria Math"/>
                            </a:rPr>
                          </m:ctrlPr>
                        </m:sSupPr>
                        <m:e>
                          <m:r>
                            <m:rPr>
                              <m:sty m:val="p"/>
                            </m:rPr>
                            <a:rPr lang="zh-TW" altLang="en-US">
                              <a:latin typeface="Cambria Math"/>
                            </a:rPr>
                            <m:t>dt</m:t>
                          </m:r>
                        </m:e>
                        <m:sup>
                          <m:r>
                            <a:rPr lang="zh-TW" altLang="en-US">
                              <a:latin typeface="Cambria Math"/>
                            </a:rPr>
                            <m:t>2</m:t>
                          </m:r>
                        </m:sup>
                      </m:sSup>
                      <m:r>
                        <a:rPr lang="zh-TW" altLang="en-US">
                          <a:latin typeface="Cambria Math"/>
                        </a:rPr>
                        <m:t>+</m:t>
                      </m:r>
                      <m:sSub>
                        <m:sSubPr>
                          <m:ctrlPr>
                            <a:rPr lang="zh-TW" altLang="en-US" i="1">
                              <a:latin typeface="Cambria Math"/>
                            </a:rPr>
                          </m:ctrlPr>
                        </m:sSubPr>
                        <m:e>
                          <m:r>
                            <a:rPr lang="zh-TW" altLang="en-US" i="1">
                              <a:latin typeface="Cambria Math"/>
                            </a:rPr>
                            <m:t>𝑔</m:t>
                          </m:r>
                        </m:e>
                        <m:sub>
                          <m:r>
                            <a:rPr lang="zh-TW" altLang="en-US">
                              <a:latin typeface="Cambria Math"/>
                            </a:rPr>
                            <m:t>11</m:t>
                          </m:r>
                        </m:sub>
                      </m:sSub>
                      <m:r>
                        <a:rPr lang="zh-TW" altLang="en-US">
                          <a:latin typeface="Cambria Math"/>
                        </a:rPr>
                        <m:t>⁢</m:t>
                      </m:r>
                      <m:sSup>
                        <m:sSupPr>
                          <m:ctrlPr>
                            <a:rPr lang="zh-TW" altLang="en-US" i="1">
                              <a:latin typeface="Cambria Math"/>
                            </a:rPr>
                          </m:ctrlPr>
                        </m:sSupPr>
                        <m:e>
                          <m:r>
                            <m:rPr>
                              <m:sty m:val="p"/>
                            </m:rPr>
                            <a:rPr lang="zh-TW" altLang="en-US">
                              <a:latin typeface="Cambria Math"/>
                            </a:rPr>
                            <m:t>dr</m:t>
                          </m:r>
                        </m:e>
                        <m:sup>
                          <m:r>
                            <a:rPr lang="zh-TW" altLang="en-US">
                              <a:latin typeface="Cambria Math"/>
                            </a:rPr>
                            <m:t>2</m:t>
                          </m:r>
                        </m:sup>
                      </m:sSup>
                      <m:r>
                        <a:rPr lang="zh-TW" altLang="en-US">
                          <a:latin typeface="Cambria Math"/>
                        </a:rPr>
                        <m:t>+</m:t>
                      </m:r>
                      <m:sSub>
                        <m:sSubPr>
                          <m:ctrlPr>
                            <a:rPr lang="zh-TW" altLang="en-US" i="1">
                              <a:latin typeface="Cambria Math"/>
                            </a:rPr>
                          </m:ctrlPr>
                        </m:sSubPr>
                        <m:e>
                          <m:r>
                            <a:rPr lang="zh-TW" altLang="en-US" i="1">
                              <a:latin typeface="Cambria Math"/>
                            </a:rPr>
                            <m:t>𝑔</m:t>
                          </m:r>
                        </m:e>
                        <m:sub>
                          <m:r>
                            <a:rPr lang="zh-TW" altLang="en-US">
                              <a:latin typeface="Cambria Math"/>
                            </a:rPr>
                            <m:t>22</m:t>
                          </m:r>
                        </m:sub>
                      </m:sSub>
                      <m:r>
                        <a:rPr lang="zh-TW" altLang="en-US">
                          <a:latin typeface="Cambria Math"/>
                        </a:rPr>
                        <m:t>⁢</m:t>
                      </m:r>
                      <m:sSup>
                        <m:sSupPr>
                          <m:ctrlPr>
                            <a:rPr lang="zh-TW" altLang="en-US" i="1">
                              <a:latin typeface="Cambria Math"/>
                            </a:rPr>
                          </m:ctrlPr>
                        </m:sSupPr>
                        <m:e>
                          <m:r>
                            <m:rPr>
                              <m:sty m:val="p"/>
                            </m:rPr>
                            <a:rPr lang="zh-TW" altLang="en-US">
                              <a:latin typeface="Cambria Math"/>
                            </a:rPr>
                            <m:t>dθ</m:t>
                          </m:r>
                        </m:e>
                        <m:sup>
                          <m:r>
                            <a:rPr lang="zh-TW" altLang="en-US">
                              <a:latin typeface="Cambria Math"/>
                            </a:rPr>
                            <m:t>2</m:t>
                          </m:r>
                        </m:sup>
                      </m:sSup>
                      <m:r>
                        <a:rPr lang="zh-TW" altLang="en-US">
                          <a:latin typeface="Cambria Math"/>
                        </a:rPr>
                        <m:t>+</m:t>
                      </m:r>
                      <m:sSub>
                        <m:sSubPr>
                          <m:ctrlPr>
                            <a:rPr lang="zh-TW" altLang="en-US" i="1">
                              <a:latin typeface="Cambria Math"/>
                            </a:rPr>
                          </m:ctrlPr>
                        </m:sSubPr>
                        <m:e>
                          <m:r>
                            <a:rPr lang="zh-TW" altLang="en-US" i="1">
                              <a:latin typeface="Cambria Math"/>
                            </a:rPr>
                            <m:t>𝑔</m:t>
                          </m:r>
                        </m:e>
                        <m:sub>
                          <m:r>
                            <a:rPr lang="zh-TW" altLang="en-US">
                              <a:latin typeface="Cambria Math"/>
                            </a:rPr>
                            <m:t>33</m:t>
                          </m:r>
                        </m:sub>
                      </m:sSub>
                      <m:r>
                        <a:rPr lang="zh-TW" altLang="en-US">
                          <a:latin typeface="Cambria Math"/>
                        </a:rPr>
                        <m:t>⁢</m:t>
                      </m:r>
                      <m:sSup>
                        <m:sSupPr>
                          <m:ctrlPr>
                            <a:rPr lang="zh-TW" altLang="en-US" i="1">
                              <a:latin typeface="Cambria Math"/>
                            </a:rPr>
                          </m:ctrlPr>
                        </m:sSupPr>
                        <m:e>
                          <m:r>
                            <m:rPr>
                              <m:sty m:val="p"/>
                            </m:rPr>
                            <a:rPr lang="zh-TW" altLang="en-US">
                              <a:latin typeface="Cambria Math"/>
                            </a:rPr>
                            <m:t>dϕ</m:t>
                          </m:r>
                        </m:e>
                        <m:sup>
                          <m:r>
                            <a:rPr lang="zh-TW" altLang="en-US">
                              <a:latin typeface="Cambria Math"/>
                            </a:rPr>
                            <m:t>2</m:t>
                          </m:r>
                        </m:sup>
                      </m:sSup>
                    </m:oMath>
                  </m:oMathPara>
                </a14:m>
                <a:endParaRPr lang="zh-TW" altLang="en-US" dirty="0"/>
              </a:p>
            </p:txBody>
          </p:sp>
        </mc:Choice>
        <mc:Fallback>
          <p:sp>
            <p:nvSpPr>
              <p:cNvPr id="13" name="TextBox 12"/>
              <p:cNvSpPr txBox="1">
                <a:spLocks noRot="1" noChangeAspect="1" noMove="1" noResize="1" noEditPoints="1" noAdjustHandles="1" noChangeArrowheads="1" noChangeShapeType="1" noTextEdit="1"/>
              </p:cNvSpPr>
              <p:nvPr/>
            </p:nvSpPr>
            <p:spPr>
              <a:xfrm>
                <a:off x="4266773" y="1206053"/>
                <a:ext cx="4481483" cy="369332"/>
              </a:xfrm>
              <a:prstGeom prst="rect">
                <a:avLst/>
              </a:prstGeom>
              <a:blipFill rotWithShape="1">
                <a:blip r:embed="rId8"/>
                <a:stretch>
                  <a:fillRect b="-1333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6908179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sz="3600" dirty="0" smtClean="0"/>
              <a:t>Derivation of the </a:t>
            </a:r>
            <a:r>
              <a:rPr lang="en-US" altLang="zh-TW" sz="3600" dirty="0"/>
              <a:t>Schwarzschild </a:t>
            </a:r>
            <a:r>
              <a:rPr lang="en-US" altLang="zh-TW" sz="3600" dirty="0" smtClean="0"/>
              <a:t>metric</a:t>
            </a:r>
            <a:endParaRPr lang="zh-TW" altLang="en-US" sz="3600" dirty="0"/>
          </a:p>
        </p:txBody>
      </p:sp>
      <mc:AlternateContent xmlns:mc="http://schemas.openxmlformats.org/markup-compatibility/2006">
        <mc:Choice xmlns:a14="http://schemas.microsoft.com/office/drawing/2010/main" Requires="a14">
          <p:sp>
            <p:nvSpPr>
              <p:cNvPr id="4" name="Rectangle 3"/>
              <p:cNvSpPr/>
              <p:nvPr/>
            </p:nvSpPr>
            <p:spPr>
              <a:xfrm>
                <a:off x="3300786" y="5262220"/>
                <a:ext cx="2154500" cy="3825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zh-TW" altLang="en-US" i="1">
                              <a:latin typeface="Cambria Math"/>
                            </a:rPr>
                          </m:ctrlPr>
                        </m:sSupPr>
                        <m:e>
                          <m:r>
                            <a:rPr lang="zh-TW" altLang="en-US" i="1">
                              <a:latin typeface="Cambria Math"/>
                            </a:rPr>
                            <m:t>𝐺</m:t>
                          </m:r>
                        </m:e>
                        <m:sup>
                          <m:r>
                            <m:rPr>
                              <m:sty m:val="p"/>
                            </m:rPr>
                            <a:rPr lang="zh-TW" altLang="en-US">
                              <a:latin typeface="Cambria Math"/>
                            </a:rPr>
                            <m:t>αβ</m:t>
                          </m:r>
                        </m:sup>
                      </m:sSup>
                      <m:r>
                        <a:rPr lang="zh-TW" altLang="en-US">
                          <a:latin typeface="Cambria Math"/>
                        </a:rPr>
                        <m:t>=8⁢</m:t>
                      </m:r>
                      <m:r>
                        <a:rPr lang="zh-TW" altLang="en-US" i="1">
                          <a:latin typeface="Cambria Math"/>
                        </a:rPr>
                        <m:t>𝜋</m:t>
                      </m:r>
                      <m:r>
                        <a:rPr lang="zh-TW" altLang="en-US">
                          <a:latin typeface="Cambria Math"/>
                        </a:rPr>
                        <m:t>⁢</m:t>
                      </m:r>
                      <m:r>
                        <a:rPr lang="zh-TW" altLang="en-US" i="1">
                          <a:latin typeface="Cambria Math"/>
                        </a:rPr>
                        <m:t>𝐺</m:t>
                      </m:r>
                      <m:r>
                        <a:rPr lang="zh-TW" altLang="en-US">
                          <a:latin typeface="Cambria Math"/>
                        </a:rPr>
                        <m:t>⁢</m:t>
                      </m:r>
                      <m:sSup>
                        <m:sSupPr>
                          <m:ctrlPr>
                            <a:rPr lang="zh-TW" altLang="en-US" i="1">
                              <a:latin typeface="Cambria Math"/>
                            </a:rPr>
                          </m:ctrlPr>
                        </m:sSupPr>
                        <m:e>
                          <m:r>
                            <a:rPr lang="zh-TW" altLang="en-US" i="1">
                              <a:latin typeface="Cambria Math"/>
                            </a:rPr>
                            <m:t>𝑇</m:t>
                          </m:r>
                        </m:e>
                        <m:sup>
                          <m:r>
                            <m:rPr>
                              <m:sty m:val="p"/>
                            </m:rPr>
                            <a:rPr lang="zh-TW" altLang="en-US">
                              <a:latin typeface="Cambria Math"/>
                            </a:rPr>
                            <m:t>αβ</m:t>
                          </m:r>
                        </m:sup>
                      </m:sSup>
                      <m:r>
                        <a:rPr lang="en-US" altLang="zh-TW">
                          <a:latin typeface="Cambria Math"/>
                        </a:rPr>
                        <m:t>=0</m:t>
                      </m:r>
                    </m:oMath>
                  </m:oMathPara>
                </a14:m>
                <a:endParaRPr lang="en-US" altLang="zh-TW" dirty="0">
                  <a:latin typeface="Cambria Math" pitchFamily="18" charset="0"/>
                  <a:ea typeface="Cambria Math"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3300786" y="5262220"/>
                <a:ext cx="2154500" cy="382541"/>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1976127" y="3007153"/>
                <a:ext cx="4803815" cy="63575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𝑅</m:t>
                          </m:r>
                        </m:e>
                        <m:sub>
                          <m:r>
                            <m:rPr>
                              <m:sty m:val="p"/>
                            </m:rPr>
                            <a:rPr lang="zh-TW" altLang="en-US">
                              <a:latin typeface="Cambria Math"/>
                            </a:rPr>
                            <m:t>αβγδ</m:t>
                          </m:r>
                        </m:sub>
                      </m:sSub>
                      <m:r>
                        <a:rPr lang="zh-TW" altLang="en-US">
                          <a:latin typeface="Cambria Math"/>
                        </a:rPr>
                        <m:t>=</m:t>
                      </m:r>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𝛤</m:t>
                              </m:r>
                            </m:e>
                            <m:sub>
                              <m:r>
                                <m:rPr>
                                  <m:sty m:val="p"/>
                                </m:rPr>
                                <a:rPr lang="zh-TW" altLang="en-US">
                                  <a:latin typeface="Cambria Math"/>
                                </a:rPr>
                                <m:t>αβδ</m:t>
                              </m:r>
                            </m:sub>
                          </m:sSub>
                        </m:num>
                        <m:den>
                          <m:r>
                            <a:rPr lang="zh-TW" altLang="en-US">
                              <a:latin typeface="Cambria Math"/>
                            </a:rPr>
                            <m:t>𝜕</m:t>
                          </m:r>
                          <m:sSup>
                            <m:sSupPr>
                              <m:ctrlPr>
                                <a:rPr lang="zh-TW" altLang="en-US" i="1">
                                  <a:latin typeface="Cambria Math"/>
                                </a:rPr>
                              </m:ctrlPr>
                            </m:sSupPr>
                            <m:e>
                              <m:r>
                                <a:rPr lang="zh-TW" altLang="en-US" i="1">
                                  <a:latin typeface="Cambria Math"/>
                                </a:rPr>
                                <m:t>𝑥</m:t>
                              </m:r>
                            </m:e>
                            <m:sup>
                              <m:r>
                                <a:rPr lang="zh-TW" altLang="en-US" i="1">
                                  <a:latin typeface="Cambria Math"/>
                                </a:rPr>
                                <m:t>𝛾</m:t>
                              </m:r>
                            </m:sup>
                          </m:sSup>
                        </m:den>
                      </m:f>
                      <m:r>
                        <a:rPr lang="zh-TW" altLang="en-US">
                          <a:latin typeface="Cambria Math"/>
                        </a:rPr>
                        <m:t>−</m:t>
                      </m:r>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𝛤</m:t>
                              </m:r>
                            </m:e>
                            <m:sub>
                              <m:r>
                                <m:rPr>
                                  <m:sty m:val="p"/>
                                </m:rPr>
                                <a:rPr lang="zh-TW" altLang="en-US">
                                  <a:latin typeface="Cambria Math"/>
                                </a:rPr>
                                <m:t>αβγ</m:t>
                              </m:r>
                            </m:sub>
                          </m:sSub>
                        </m:num>
                        <m:den>
                          <m:r>
                            <a:rPr lang="zh-TW" altLang="en-US">
                              <a:latin typeface="Cambria Math"/>
                            </a:rPr>
                            <m:t>𝜕</m:t>
                          </m:r>
                          <m:sSup>
                            <m:sSupPr>
                              <m:ctrlPr>
                                <a:rPr lang="zh-TW" altLang="en-US" i="1">
                                  <a:latin typeface="Cambria Math"/>
                                </a:rPr>
                              </m:ctrlPr>
                            </m:sSupPr>
                            <m:e>
                              <m:r>
                                <a:rPr lang="zh-TW" altLang="en-US" i="1">
                                  <a:latin typeface="Cambria Math"/>
                                </a:rPr>
                                <m:t>𝑥</m:t>
                              </m:r>
                            </m:e>
                            <m:sup>
                              <m:r>
                                <a:rPr lang="zh-TW" altLang="en-US" i="1">
                                  <a:latin typeface="Cambria Math"/>
                                </a:rPr>
                                <m:t>𝛿</m:t>
                              </m:r>
                            </m:sup>
                          </m:sSup>
                        </m:den>
                      </m:f>
                      <m:r>
                        <a:rPr lang="zh-TW" altLang="en-US">
                          <a:latin typeface="Cambria Math"/>
                        </a:rPr>
                        <m:t>+</m:t>
                      </m:r>
                      <m:sSub>
                        <m:sSubPr>
                          <m:ctrlPr>
                            <a:rPr lang="zh-TW" altLang="en-US" i="1">
                              <a:latin typeface="Cambria Math"/>
                            </a:rPr>
                          </m:ctrlPr>
                        </m:sSubPr>
                        <m:e>
                          <m:sSup>
                            <m:sSupPr>
                              <m:ctrlPr>
                                <a:rPr lang="zh-TW" altLang="en-US" i="1">
                                  <a:latin typeface="Cambria Math"/>
                                </a:rPr>
                              </m:ctrlPr>
                            </m:sSupPr>
                            <m:e>
                              <m:r>
                                <a:rPr lang="zh-TW" altLang="en-US" i="1">
                                  <a:latin typeface="Cambria Math"/>
                                </a:rPr>
                                <m:t>𝛤</m:t>
                              </m:r>
                            </m:e>
                            <m:sup>
                              <m:r>
                                <a:rPr lang="zh-TW" altLang="en-US" i="1">
                                  <a:latin typeface="Cambria Math"/>
                                </a:rPr>
                                <m:t>𝜈</m:t>
                              </m:r>
                            </m:sup>
                          </m:sSup>
                        </m:e>
                        <m:sub>
                          <m:r>
                            <m:rPr>
                              <m:sty m:val="p"/>
                            </m:rPr>
                            <a:rPr lang="zh-TW" altLang="en-US">
                              <a:latin typeface="Cambria Math"/>
                            </a:rPr>
                            <m:t>αδ</m:t>
                          </m:r>
                        </m:sub>
                      </m:sSub>
                      <m:r>
                        <a:rPr lang="zh-TW" altLang="en-US">
                          <a:latin typeface="Cambria Math"/>
                        </a:rPr>
                        <m:t>⁢</m:t>
                      </m:r>
                      <m:sSub>
                        <m:sSubPr>
                          <m:ctrlPr>
                            <a:rPr lang="zh-TW" altLang="en-US" i="1">
                              <a:latin typeface="Cambria Math"/>
                            </a:rPr>
                          </m:ctrlPr>
                        </m:sSubPr>
                        <m:e>
                          <m:r>
                            <a:rPr lang="zh-TW" altLang="en-US" i="1">
                              <a:latin typeface="Cambria Math"/>
                            </a:rPr>
                            <m:t>𝛤</m:t>
                          </m:r>
                        </m:e>
                        <m:sub>
                          <m:r>
                            <m:rPr>
                              <m:sty m:val="p"/>
                            </m:rPr>
                            <a:rPr lang="zh-TW" altLang="en-US">
                              <a:latin typeface="Cambria Math"/>
                            </a:rPr>
                            <m:t>νβγ</m:t>
                          </m:r>
                        </m:sub>
                      </m:sSub>
                      <m:r>
                        <a:rPr lang="zh-TW" altLang="en-US">
                          <a:latin typeface="Cambria Math"/>
                        </a:rPr>
                        <m:t>−</m:t>
                      </m:r>
                      <m:sSub>
                        <m:sSubPr>
                          <m:ctrlPr>
                            <a:rPr lang="zh-TW" altLang="en-US" i="1">
                              <a:latin typeface="Cambria Math"/>
                            </a:rPr>
                          </m:ctrlPr>
                        </m:sSubPr>
                        <m:e>
                          <m:sSup>
                            <m:sSupPr>
                              <m:ctrlPr>
                                <a:rPr lang="zh-TW" altLang="en-US" i="1">
                                  <a:latin typeface="Cambria Math"/>
                                </a:rPr>
                              </m:ctrlPr>
                            </m:sSupPr>
                            <m:e>
                              <m:r>
                                <a:rPr lang="zh-TW" altLang="en-US" i="1">
                                  <a:latin typeface="Cambria Math"/>
                                </a:rPr>
                                <m:t>𝛤</m:t>
                              </m:r>
                            </m:e>
                            <m:sup>
                              <m:r>
                                <a:rPr lang="zh-TW" altLang="en-US" i="1">
                                  <a:latin typeface="Cambria Math"/>
                                </a:rPr>
                                <m:t>𝜈</m:t>
                              </m:r>
                            </m:sup>
                          </m:sSup>
                        </m:e>
                        <m:sub>
                          <m:r>
                            <m:rPr>
                              <m:sty m:val="p"/>
                            </m:rPr>
                            <a:rPr lang="zh-TW" altLang="en-US">
                              <a:latin typeface="Cambria Math"/>
                            </a:rPr>
                            <m:t>αγ</m:t>
                          </m:r>
                        </m:sub>
                      </m:sSub>
                      <m:sSub>
                        <m:sSubPr>
                          <m:ctrlPr>
                            <a:rPr lang="zh-TW" altLang="en-US" i="1">
                              <a:latin typeface="Cambria Math"/>
                            </a:rPr>
                          </m:ctrlPr>
                        </m:sSubPr>
                        <m:e>
                          <m:r>
                            <a:rPr lang="zh-TW" altLang="en-US" i="1">
                              <a:latin typeface="Cambria Math"/>
                            </a:rPr>
                            <m:t>𝛤</m:t>
                          </m:r>
                        </m:e>
                        <m:sub>
                          <m:r>
                            <m:rPr>
                              <m:sty m:val="p"/>
                            </m:rPr>
                            <a:rPr lang="zh-TW" altLang="en-US">
                              <a:latin typeface="Cambria Math"/>
                            </a:rPr>
                            <m:t>νβδ</m:t>
                          </m:r>
                        </m:sub>
                      </m:sSub>
                    </m:oMath>
                  </m:oMathPara>
                </a14:m>
                <a:endParaRPr lang="zh-TW" altLang="en-US" dirty="0"/>
              </a:p>
            </p:txBody>
          </p:sp>
        </mc:Choice>
        <mc:Fallback>
          <p:sp>
            <p:nvSpPr>
              <p:cNvPr id="12" name="TextBox 11"/>
              <p:cNvSpPr txBox="1">
                <a:spLocks noRot="1" noChangeAspect="1" noMove="1" noResize="1" noEditPoints="1" noAdjustHandles="1" noChangeArrowheads="1" noChangeShapeType="1" noTextEdit="1"/>
              </p:cNvSpPr>
              <p:nvPr/>
            </p:nvSpPr>
            <p:spPr>
              <a:xfrm>
                <a:off x="1976127" y="3007153"/>
                <a:ext cx="4803815" cy="635751"/>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3" name="Rectangle 12"/>
              <p:cNvSpPr/>
              <p:nvPr/>
            </p:nvSpPr>
            <p:spPr>
              <a:xfrm>
                <a:off x="1501496" y="4120138"/>
                <a:ext cx="5753080" cy="6109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zh-TW" altLang="en-US" i="1">
                              <a:latin typeface="Cambria Math"/>
                            </a:rPr>
                          </m:ctrlPr>
                        </m:sSupPr>
                        <m:e>
                          <m:r>
                            <a:rPr lang="zh-TW" altLang="en-US" i="1">
                              <a:latin typeface="Cambria Math"/>
                            </a:rPr>
                            <m:t>𝐺</m:t>
                          </m:r>
                        </m:e>
                        <m:sup>
                          <m:r>
                            <m:rPr>
                              <m:sty m:val="p"/>
                            </m:rPr>
                            <a:rPr lang="zh-TW" altLang="en-US">
                              <a:latin typeface="Cambria Math"/>
                            </a:rPr>
                            <m:t>αβ</m:t>
                          </m:r>
                        </m:sup>
                      </m:sSup>
                      <m:r>
                        <a:rPr lang="zh-TW" altLang="en-US">
                          <a:latin typeface="Cambria Math"/>
                        </a:rPr>
                        <m:t>≡</m:t>
                      </m:r>
                      <m:sSup>
                        <m:sSupPr>
                          <m:ctrlPr>
                            <a:rPr lang="zh-TW" altLang="en-US" i="1">
                              <a:latin typeface="Cambria Math"/>
                            </a:rPr>
                          </m:ctrlPr>
                        </m:sSupPr>
                        <m:e>
                          <m:r>
                            <a:rPr lang="zh-TW" altLang="en-US" i="1">
                              <a:latin typeface="Cambria Math"/>
                            </a:rPr>
                            <m:t>𝑅</m:t>
                          </m:r>
                        </m:e>
                        <m:sup>
                          <m:r>
                            <m:rPr>
                              <m:sty m:val="p"/>
                            </m:rPr>
                            <a:rPr lang="zh-TW" altLang="en-US">
                              <a:latin typeface="Cambria Math"/>
                            </a:rPr>
                            <m:t>αβ</m:t>
                          </m:r>
                        </m:sup>
                      </m:sSup>
                      <m:r>
                        <a:rPr lang="zh-TW" altLang="en-US">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2</m:t>
                          </m:r>
                        </m:den>
                      </m:f>
                      <m:r>
                        <a:rPr lang="zh-TW" altLang="en-US">
                          <a:latin typeface="Cambria Math"/>
                        </a:rPr>
                        <m:t>⁢</m:t>
                      </m:r>
                      <m:sSup>
                        <m:sSupPr>
                          <m:ctrlPr>
                            <a:rPr lang="zh-TW" altLang="en-US" i="1">
                              <a:latin typeface="Cambria Math"/>
                            </a:rPr>
                          </m:ctrlPr>
                        </m:sSupPr>
                        <m:e>
                          <m:r>
                            <a:rPr lang="zh-TW" altLang="en-US" i="1">
                              <a:latin typeface="Cambria Math"/>
                            </a:rPr>
                            <m:t>𝑔</m:t>
                          </m:r>
                        </m:e>
                        <m:sup>
                          <m:r>
                            <m:rPr>
                              <m:sty m:val="p"/>
                            </m:rPr>
                            <a:rPr lang="zh-TW" altLang="en-US">
                              <a:latin typeface="Cambria Math"/>
                            </a:rPr>
                            <m:t>αβ</m:t>
                          </m:r>
                        </m:sup>
                      </m:sSup>
                      <m:r>
                        <a:rPr lang="zh-TW" altLang="en-US">
                          <a:latin typeface="Cambria Math"/>
                        </a:rPr>
                        <m:t>⁢</m:t>
                      </m:r>
                      <m:r>
                        <a:rPr lang="zh-TW" altLang="en-US" i="1">
                          <a:latin typeface="Cambria Math"/>
                        </a:rPr>
                        <m:t>𝑅</m:t>
                      </m:r>
                      <m:r>
                        <a:rPr lang="en-US" altLang="zh-TW" i="1">
                          <a:latin typeface="Cambria Math"/>
                        </a:rPr>
                        <m:t>=</m:t>
                      </m:r>
                      <m:sSub>
                        <m:sSubPr>
                          <m:ctrlPr>
                            <a:rPr lang="zh-TW" altLang="en-US" i="1">
                              <a:latin typeface="Cambria Math"/>
                            </a:rPr>
                          </m:ctrlPr>
                        </m:sSubPr>
                        <m:e>
                          <m:r>
                            <a:rPr lang="zh-TW" altLang="en-US" i="1">
                              <a:latin typeface="Cambria Math"/>
                            </a:rPr>
                            <m:t>𝑔</m:t>
                          </m:r>
                        </m:e>
                        <m:sub>
                          <m:r>
                            <m:rPr>
                              <m:sty m:val="p"/>
                            </m:rPr>
                            <a:rPr lang="zh-TW" altLang="en-US">
                              <a:latin typeface="Cambria Math"/>
                            </a:rPr>
                            <m:t>μν</m:t>
                          </m:r>
                        </m:sub>
                      </m:sSub>
                      <m:r>
                        <a:rPr lang="zh-TW" altLang="en-US">
                          <a:latin typeface="Cambria Math"/>
                        </a:rPr>
                        <m:t>⁢</m:t>
                      </m:r>
                      <m:sSup>
                        <m:sSupPr>
                          <m:ctrlPr>
                            <a:rPr lang="zh-TW" altLang="en-US" i="1">
                              <a:latin typeface="Cambria Math"/>
                            </a:rPr>
                          </m:ctrlPr>
                        </m:sSupPr>
                        <m:e>
                          <m:r>
                            <a:rPr lang="zh-TW" altLang="en-US" i="1">
                              <a:latin typeface="Cambria Math"/>
                            </a:rPr>
                            <m:t>𝑅</m:t>
                          </m:r>
                        </m:e>
                        <m:sup>
                          <m:r>
                            <m:rPr>
                              <m:sty m:val="p"/>
                            </m:rPr>
                            <a:rPr lang="zh-TW" altLang="en-US">
                              <a:latin typeface="Cambria Math"/>
                            </a:rPr>
                            <m:t>μανβ</m:t>
                          </m:r>
                        </m:sup>
                      </m:sSup>
                      <m:r>
                        <a:rPr lang="en-US" altLang="zh-TW" i="1">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2</m:t>
                          </m:r>
                        </m:den>
                      </m:f>
                      <m:r>
                        <a:rPr lang="zh-TW" altLang="en-US">
                          <a:latin typeface="Cambria Math"/>
                        </a:rPr>
                        <m:t>⁢</m:t>
                      </m:r>
                      <m:sSup>
                        <m:sSupPr>
                          <m:ctrlPr>
                            <a:rPr lang="zh-TW" altLang="en-US" i="1">
                              <a:latin typeface="Cambria Math"/>
                            </a:rPr>
                          </m:ctrlPr>
                        </m:sSupPr>
                        <m:e>
                          <m:r>
                            <a:rPr lang="zh-TW" altLang="en-US" i="1">
                              <a:latin typeface="Cambria Math"/>
                            </a:rPr>
                            <m:t>𝑔</m:t>
                          </m:r>
                        </m:e>
                        <m:sup>
                          <m:r>
                            <m:rPr>
                              <m:sty m:val="p"/>
                            </m:rPr>
                            <a:rPr lang="zh-TW" altLang="en-US">
                              <a:latin typeface="Cambria Math"/>
                            </a:rPr>
                            <m:t>αβ</m:t>
                          </m:r>
                        </m:sup>
                      </m:sSup>
                      <m:sSup>
                        <m:sSupPr>
                          <m:ctrlPr>
                            <a:rPr lang="zh-TW" altLang="en-US" i="1">
                              <a:latin typeface="Cambria Math"/>
                            </a:rPr>
                          </m:ctrlPr>
                        </m:sSupPr>
                        <m:e>
                          <m:r>
                            <a:rPr lang="zh-TW" altLang="en-US" i="1">
                              <a:latin typeface="Cambria Math"/>
                            </a:rPr>
                            <m:t>𝑔</m:t>
                          </m:r>
                        </m:e>
                        <m:sup>
                          <m:r>
                            <m:rPr>
                              <m:sty m:val="p"/>
                            </m:rPr>
                            <a:rPr lang="zh-TW" altLang="en-US">
                              <a:latin typeface="Cambria Math"/>
                            </a:rPr>
                            <m:t>γδ</m:t>
                          </m:r>
                        </m:sup>
                      </m:sSup>
                      <m:r>
                        <a:rPr lang="zh-TW" altLang="en-US">
                          <a:latin typeface="Cambria Math"/>
                        </a:rPr>
                        <m:t>⁢</m:t>
                      </m:r>
                      <m:sSup>
                        <m:sSupPr>
                          <m:ctrlPr>
                            <a:rPr lang="zh-TW" altLang="en-US" i="1">
                              <a:latin typeface="Cambria Math"/>
                            </a:rPr>
                          </m:ctrlPr>
                        </m:sSupPr>
                        <m:e>
                          <m:r>
                            <a:rPr lang="zh-TW" altLang="en-US" i="1">
                              <a:latin typeface="Cambria Math"/>
                            </a:rPr>
                            <m:t>𝑔</m:t>
                          </m:r>
                        </m:e>
                        <m:sup>
                          <m:r>
                            <m:rPr>
                              <m:sty m:val="p"/>
                            </m:rPr>
                            <a:rPr lang="zh-TW" altLang="en-US">
                              <a:latin typeface="Cambria Math"/>
                            </a:rPr>
                            <m:t>μν</m:t>
                          </m:r>
                        </m:sup>
                      </m:sSup>
                      <m:r>
                        <a:rPr lang="zh-TW" altLang="en-US">
                          <a:latin typeface="Cambria Math"/>
                        </a:rPr>
                        <m:t>⁢</m:t>
                      </m:r>
                      <m:sSub>
                        <m:sSubPr>
                          <m:ctrlPr>
                            <a:rPr lang="zh-TW" altLang="en-US" i="1">
                              <a:latin typeface="Cambria Math"/>
                            </a:rPr>
                          </m:ctrlPr>
                        </m:sSubPr>
                        <m:e>
                          <m:r>
                            <a:rPr lang="zh-TW" altLang="en-US" i="1">
                              <a:latin typeface="Cambria Math"/>
                            </a:rPr>
                            <m:t>𝑅</m:t>
                          </m:r>
                        </m:e>
                        <m:sub>
                          <m:r>
                            <m:rPr>
                              <m:sty m:val="p"/>
                            </m:rPr>
                            <a:rPr lang="zh-TW" altLang="en-US">
                              <a:latin typeface="Cambria Math"/>
                            </a:rPr>
                            <m:t>μδνγ</m:t>
                          </m:r>
                        </m:sub>
                      </m:sSub>
                    </m:oMath>
                  </m:oMathPara>
                </a14:m>
                <a:endParaRPr lang="en-US" altLang="zh-TW" i="1" dirty="0">
                  <a:latin typeface="Cambria Math"/>
                </a:endParaRPr>
              </a:p>
            </p:txBody>
          </p:sp>
        </mc:Choice>
        <mc:Fallback>
          <p:sp>
            <p:nvSpPr>
              <p:cNvPr id="13" name="Rectangle 12"/>
              <p:cNvSpPr>
                <a:spLocks noRot="1" noChangeAspect="1" noMove="1" noResize="1" noEditPoints="1" noAdjustHandles="1" noChangeArrowheads="1" noChangeShapeType="1" noTextEdit="1"/>
              </p:cNvSpPr>
              <p:nvPr/>
            </p:nvSpPr>
            <p:spPr>
              <a:xfrm>
                <a:off x="1501496" y="4120138"/>
                <a:ext cx="5753080" cy="610936"/>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27" name="Rectangle 26"/>
              <p:cNvSpPr/>
              <p:nvPr/>
            </p:nvSpPr>
            <p:spPr>
              <a:xfrm>
                <a:off x="2499893" y="1323788"/>
                <a:ext cx="3756285" cy="119013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zh-TW" altLang="en-US"/>
                          </m:ctrlPr>
                        </m:sSubPr>
                        <m:e>
                          <m:r>
                            <a:rPr lang="zh-TW" altLang="en-US" i="1"/>
                            <m:t>𝑔</m:t>
                          </m:r>
                        </m:e>
                        <m:sub>
                          <m:r>
                            <m:rPr>
                              <m:sty m:val="p"/>
                            </m:rPr>
                            <a:rPr lang="zh-TW" altLang="en-US"/>
                            <m:t>αβ</m:t>
                          </m:r>
                        </m:sub>
                      </m:sSub>
                      <m:r>
                        <a:rPr lang="zh-TW" altLang="en-US"/>
                        <m:t>=</m:t>
                      </m:r>
                      <m:d>
                        <m:dPr>
                          <m:ctrlPr>
                            <a:rPr lang="zh-TW" altLang="en-US" i="1"/>
                          </m:ctrlPr>
                        </m:dPr>
                        <m:e>
                          <m:m>
                            <m:mPr>
                              <m:mcs>
                                <m:mc>
                                  <m:mcPr>
                                    <m:count m:val="4"/>
                                    <m:mcJc m:val="center"/>
                                  </m:mcPr>
                                </m:mc>
                              </m:mcs>
                              <m:ctrlPr>
                                <a:rPr lang="zh-TW" altLang="en-US" i="1"/>
                              </m:ctrlPr>
                            </m:mPr>
                            <m:mr>
                              <m:e>
                                <m:r>
                                  <a:rPr lang="zh-TW" altLang="en-US" i="1"/>
                                  <m:t>𝐵</m:t>
                                </m:r>
                                <m:d>
                                  <m:dPr>
                                    <m:ctrlPr>
                                      <a:rPr lang="zh-TW" altLang="en-US" i="1"/>
                                    </m:ctrlPr>
                                  </m:dPr>
                                  <m:e>
                                    <m:r>
                                      <a:rPr lang="zh-TW" altLang="en-US" i="1"/>
                                      <m:t>𝑟</m:t>
                                    </m:r>
                                  </m:e>
                                </m:d>
                              </m:e>
                              <m:e>
                                <m:r>
                                  <a:rPr lang="zh-TW" altLang="en-US"/>
                                  <m:t>0</m:t>
                                </m:r>
                              </m:e>
                              <m:e>
                                <m:r>
                                  <a:rPr lang="zh-TW" altLang="en-US"/>
                                  <m:t>0</m:t>
                                </m:r>
                              </m:e>
                              <m:e>
                                <m:r>
                                  <a:rPr lang="zh-TW" altLang="en-US"/>
                                  <m:t>0</m:t>
                                </m:r>
                              </m:e>
                            </m:mr>
                            <m:mr>
                              <m:e>
                                <m:r>
                                  <a:rPr lang="zh-TW" altLang="en-US"/>
                                  <m:t>0</m:t>
                                </m:r>
                              </m:e>
                              <m:e>
                                <m:r>
                                  <a:rPr lang="zh-TW" altLang="en-US" i="1"/>
                                  <m:t>𝐴</m:t>
                                </m:r>
                                <m:d>
                                  <m:dPr>
                                    <m:ctrlPr>
                                      <a:rPr lang="zh-TW" altLang="en-US" i="1"/>
                                    </m:ctrlPr>
                                  </m:dPr>
                                  <m:e>
                                    <m:r>
                                      <a:rPr lang="zh-TW" altLang="en-US" i="1"/>
                                      <m:t>𝑟</m:t>
                                    </m:r>
                                  </m:e>
                                </m:d>
                              </m:e>
                              <m:e>
                                <m:r>
                                  <a:rPr lang="zh-TW" altLang="en-US"/>
                                  <m:t>0</m:t>
                                </m:r>
                              </m:e>
                              <m:e>
                                <m:r>
                                  <a:rPr lang="zh-TW" altLang="en-US"/>
                                  <m:t>0</m:t>
                                </m:r>
                              </m:e>
                            </m:mr>
                            <m:mr>
                              <m:e>
                                <m:r>
                                  <a:rPr lang="zh-TW" altLang="en-US"/>
                                  <m:t>0</m:t>
                                </m:r>
                              </m:e>
                              <m:e>
                                <m:r>
                                  <a:rPr lang="zh-TW" altLang="en-US"/>
                                  <m:t>0</m:t>
                                </m:r>
                              </m:e>
                              <m:e>
                                <m:sSup>
                                  <m:sSupPr>
                                    <m:ctrlPr>
                                      <a:rPr lang="zh-TW" altLang="en-US" i="1"/>
                                    </m:ctrlPr>
                                  </m:sSupPr>
                                  <m:e>
                                    <m:r>
                                      <a:rPr lang="zh-TW" altLang="en-US" i="1"/>
                                      <m:t>𝑟</m:t>
                                    </m:r>
                                  </m:e>
                                  <m:sup>
                                    <m:r>
                                      <a:rPr lang="zh-TW" altLang="en-US"/>
                                      <m:t>2</m:t>
                                    </m:r>
                                  </m:sup>
                                </m:sSup>
                              </m:e>
                              <m:e>
                                <m:r>
                                  <a:rPr lang="zh-TW" altLang="en-US"/>
                                  <m:t>0</m:t>
                                </m:r>
                              </m:e>
                            </m:mr>
                            <m:mr>
                              <m:e>
                                <m:r>
                                  <a:rPr lang="zh-TW" altLang="en-US"/>
                                  <m:t>0</m:t>
                                </m:r>
                              </m:e>
                              <m:e>
                                <m:r>
                                  <a:rPr lang="zh-TW" altLang="en-US"/>
                                  <m:t>0</m:t>
                                </m:r>
                              </m:e>
                              <m:e>
                                <m:r>
                                  <a:rPr lang="zh-TW" altLang="en-US"/>
                                  <m:t>0</m:t>
                                </m:r>
                              </m:e>
                              <m:e>
                                <m:sSup>
                                  <m:sSupPr>
                                    <m:ctrlPr>
                                      <a:rPr lang="zh-TW" altLang="en-US" i="1"/>
                                    </m:ctrlPr>
                                  </m:sSupPr>
                                  <m:e>
                                    <m:r>
                                      <a:rPr lang="zh-TW" altLang="en-US" i="1"/>
                                      <m:t>𝑟</m:t>
                                    </m:r>
                                  </m:e>
                                  <m:sup>
                                    <m:r>
                                      <a:rPr lang="zh-TW" altLang="en-US"/>
                                      <m:t>2</m:t>
                                    </m:r>
                                  </m:sup>
                                </m:sSup>
                                <m:sSup>
                                  <m:sSupPr>
                                    <m:ctrlPr>
                                      <a:rPr lang="zh-TW" altLang="en-US" i="1"/>
                                    </m:ctrlPr>
                                  </m:sSupPr>
                                  <m:e>
                                    <m:r>
                                      <m:rPr>
                                        <m:sty m:val="p"/>
                                      </m:rPr>
                                      <a:rPr lang="zh-TW" altLang="en-US"/>
                                      <m:t>sin</m:t>
                                    </m:r>
                                  </m:e>
                                  <m:sup>
                                    <m:r>
                                      <a:rPr lang="zh-TW" altLang="en-US"/>
                                      <m:t>2</m:t>
                                    </m:r>
                                  </m:sup>
                                </m:sSup>
                                <m:r>
                                  <a:rPr lang="zh-TW" altLang="en-US" i="1"/>
                                  <m:t>𝜃</m:t>
                                </m:r>
                              </m:e>
                            </m:mr>
                          </m:m>
                        </m:e>
                      </m:d>
                    </m:oMath>
                  </m:oMathPara>
                </a14:m>
                <a:endParaRPr lang="zh-TW" altLang="en-US" dirty="0"/>
              </a:p>
            </p:txBody>
          </p:sp>
        </mc:Choice>
        <mc:Fallback>
          <p:sp>
            <p:nvSpPr>
              <p:cNvPr id="27" name="Rectangle 26"/>
              <p:cNvSpPr>
                <a:spLocks noRot="1" noChangeAspect="1" noMove="1" noResize="1" noEditPoints="1" noAdjustHandles="1" noChangeArrowheads="1" noChangeShapeType="1" noTextEdit="1"/>
              </p:cNvSpPr>
              <p:nvPr/>
            </p:nvSpPr>
            <p:spPr>
              <a:xfrm>
                <a:off x="2499893" y="1323788"/>
                <a:ext cx="3756285" cy="1190134"/>
              </a:xfrm>
              <a:prstGeom prst="rect">
                <a:avLst/>
              </a:prstGeom>
              <a:blipFill rotWithShape="1">
                <a:blip r:embed="rId5"/>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6908179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sz="3600" dirty="0"/>
              <a:t>Derivation of the Schwarzschild metric</a:t>
            </a:r>
            <a:endParaRPr lang="zh-TW" altLang="en-US" sz="3600" dirty="0"/>
          </a:p>
        </p:txBody>
      </p:sp>
      <mc:AlternateContent xmlns:mc="http://schemas.openxmlformats.org/markup-compatibility/2006">
        <mc:Choice xmlns:a14="http://schemas.microsoft.com/office/drawing/2010/main" Requires="a14">
          <p:sp>
            <p:nvSpPr>
              <p:cNvPr id="3" name="TextBox 2"/>
              <p:cNvSpPr txBox="1"/>
              <p:nvPr/>
            </p:nvSpPr>
            <p:spPr>
              <a:xfrm>
                <a:off x="1323200" y="2009560"/>
                <a:ext cx="4075475" cy="408638"/>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zh-TW" altLang="en-US">
                          <a:latin typeface="Cambria Math"/>
                        </a:rPr>
                        <m:t>−2⁢</m:t>
                      </m:r>
                      <m:r>
                        <a:rPr lang="zh-TW" altLang="en-US" i="1">
                          <a:latin typeface="Cambria Math"/>
                        </a:rPr>
                        <m:t>𝑟</m:t>
                      </m:r>
                      <m:r>
                        <a:rPr lang="zh-TW" altLang="en-US">
                          <a:latin typeface="Cambria Math"/>
                        </a:rPr>
                        <m:t>⁢</m:t>
                      </m:r>
                      <m:limUpp>
                        <m:limUppPr>
                          <m:ctrlPr>
                            <a:rPr lang="zh-TW" altLang="en-US" i="1">
                              <a:latin typeface="Cambria Math"/>
                            </a:rPr>
                          </m:ctrlPr>
                        </m:limUppPr>
                        <m:e>
                          <m:r>
                            <a:rPr lang="zh-TW" altLang="en-US" i="1">
                              <a:latin typeface="Cambria Math"/>
                            </a:rPr>
                            <m:t>𝐵</m:t>
                          </m:r>
                        </m:e>
                        <m:lim>
                          <m:r>
                            <a:rPr lang="zh-TW" altLang="en-US">
                              <a:latin typeface="Cambria Math"/>
                            </a:rPr>
                            <m:t>..</m:t>
                          </m:r>
                        </m:lim>
                      </m:limUpp>
                      <m:r>
                        <a:rPr lang="zh-TW" altLang="en-US">
                          <a:latin typeface="Cambria Math"/>
                        </a:rPr>
                        <m:t>⁢</m:t>
                      </m:r>
                      <m:r>
                        <a:rPr lang="zh-TW" altLang="en-US" i="1">
                          <a:latin typeface="Cambria Math"/>
                        </a:rPr>
                        <m:t>𝐴</m:t>
                      </m:r>
                      <m:r>
                        <a:rPr lang="zh-TW" altLang="en-US">
                          <a:latin typeface="Cambria Math"/>
                        </a:rPr>
                        <m:t>⁢</m:t>
                      </m:r>
                      <m:r>
                        <a:rPr lang="zh-TW" altLang="en-US" i="1">
                          <a:latin typeface="Cambria Math"/>
                        </a:rPr>
                        <m:t>𝐵</m:t>
                      </m:r>
                      <m:r>
                        <a:rPr lang="zh-TW" altLang="en-US">
                          <a:latin typeface="Cambria Math"/>
                        </a:rPr>
                        <m:t>+</m:t>
                      </m:r>
                      <m:r>
                        <a:rPr lang="zh-TW" altLang="en-US" i="1">
                          <a:latin typeface="Cambria Math"/>
                        </a:rPr>
                        <m:t>𝑟</m:t>
                      </m:r>
                      <m:r>
                        <a:rPr lang="zh-TW" altLang="en-US">
                          <a:latin typeface="Cambria Math"/>
                        </a:rPr>
                        <m:t>⁢</m:t>
                      </m:r>
                      <m:limUpp>
                        <m:limUppPr>
                          <m:ctrlPr>
                            <a:rPr lang="zh-TW" altLang="en-US" i="1">
                              <a:latin typeface="Cambria Math"/>
                            </a:rPr>
                          </m:ctrlPr>
                        </m:limUppPr>
                        <m:e>
                          <m:r>
                            <a:rPr lang="zh-TW" altLang="en-US" i="1">
                              <a:latin typeface="Cambria Math"/>
                            </a:rPr>
                            <m:t>𝐴</m:t>
                          </m:r>
                        </m:e>
                        <m:lim>
                          <m:r>
                            <a:rPr lang="zh-TW" altLang="en-US">
                              <a:latin typeface="Cambria Math"/>
                            </a:rPr>
                            <m:t>.</m:t>
                          </m:r>
                        </m:lim>
                      </m:limUpp>
                      <m:r>
                        <a:rPr lang="zh-TW" altLang="en-US">
                          <a:latin typeface="Cambria Math"/>
                        </a:rPr>
                        <m:t>⁢</m:t>
                      </m:r>
                      <m:limUpp>
                        <m:limUppPr>
                          <m:ctrlPr>
                            <a:rPr lang="zh-TW" altLang="en-US" i="1">
                              <a:latin typeface="Cambria Math"/>
                            </a:rPr>
                          </m:ctrlPr>
                        </m:limUppPr>
                        <m:e>
                          <m:r>
                            <a:rPr lang="zh-TW" altLang="en-US" i="1">
                              <a:latin typeface="Cambria Math"/>
                            </a:rPr>
                            <m:t>𝐵</m:t>
                          </m:r>
                        </m:e>
                        <m:lim>
                          <m:r>
                            <a:rPr lang="zh-TW" altLang="en-US">
                              <a:latin typeface="Cambria Math"/>
                            </a:rPr>
                            <m:t>.</m:t>
                          </m:r>
                        </m:lim>
                      </m:limUpp>
                      <m:r>
                        <a:rPr lang="zh-TW" altLang="en-US">
                          <a:latin typeface="Cambria Math"/>
                        </a:rPr>
                        <m:t>⁢</m:t>
                      </m:r>
                      <m:r>
                        <a:rPr lang="zh-TW" altLang="en-US" i="1">
                          <a:latin typeface="Cambria Math"/>
                        </a:rPr>
                        <m:t>𝐵</m:t>
                      </m:r>
                      <m:r>
                        <a:rPr lang="zh-TW" altLang="en-US">
                          <a:latin typeface="Cambria Math"/>
                        </a:rPr>
                        <m:t>+</m:t>
                      </m:r>
                      <m:r>
                        <a:rPr lang="zh-TW" altLang="en-US" i="1">
                          <a:latin typeface="Cambria Math"/>
                        </a:rPr>
                        <m:t>𝑟</m:t>
                      </m:r>
                      <m:r>
                        <a:rPr lang="zh-TW" altLang="en-US">
                          <a:latin typeface="Cambria Math"/>
                        </a:rPr>
                        <m:t>⁢</m:t>
                      </m:r>
                      <m:sSup>
                        <m:sSupPr>
                          <m:ctrlPr>
                            <a:rPr lang="zh-TW" altLang="en-US" i="1">
                              <a:latin typeface="Cambria Math"/>
                            </a:rPr>
                          </m:ctrlPr>
                        </m:sSupPr>
                        <m:e>
                          <m:limUpp>
                            <m:limUppPr>
                              <m:ctrlPr>
                                <a:rPr lang="zh-TW" altLang="en-US" i="1">
                                  <a:latin typeface="Cambria Math"/>
                                </a:rPr>
                              </m:ctrlPr>
                            </m:limUppPr>
                            <m:e>
                              <m:r>
                                <a:rPr lang="zh-TW" altLang="en-US" i="1">
                                  <a:latin typeface="Cambria Math"/>
                                </a:rPr>
                                <m:t>𝐵</m:t>
                              </m:r>
                            </m:e>
                            <m:lim>
                              <m:r>
                                <a:rPr lang="zh-TW" altLang="en-US">
                                  <a:latin typeface="Cambria Math"/>
                                </a:rPr>
                                <m:t>.</m:t>
                              </m:r>
                            </m:lim>
                          </m:limUpp>
                        </m:e>
                        <m:sup>
                          <m:r>
                            <a:rPr lang="zh-TW" altLang="en-US">
                              <a:latin typeface="Cambria Math"/>
                            </a:rPr>
                            <m:t>2</m:t>
                          </m:r>
                        </m:sup>
                      </m:sSup>
                      <m:r>
                        <a:rPr lang="zh-TW" altLang="en-US">
                          <a:latin typeface="Cambria Math"/>
                        </a:rPr>
                        <m:t>⁢</m:t>
                      </m:r>
                      <m:r>
                        <a:rPr lang="zh-TW" altLang="en-US" i="1">
                          <a:latin typeface="Cambria Math"/>
                        </a:rPr>
                        <m:t>𝐴</m:t>
                      </m:r>
                      <m:r>
                        <a:rPr lang="zh-TW" altLang="en-US">
                          <a:latin typeface="Cambria Math"/>
                        </a:rPr>
                        <m:t>−4⁢</m:t>
                      </m:r>
                      <m:limUpp>
                        <m:limUppPr>
                          <m:ctrlPr>
                            <a:rPr lang="zh-TW" altLang="en-US" i="1">
                              <a:latin typeface="Cambria Math"/>
                            </a:rPr>
                          </m:ctrlPr>
                        </m:limUppPr>
                        <m:e>
                          <m:r>
                            <a:rPr lang="zh-TW" altLang="en-US" i="1">
                              <a:latin typeface="Cambria Math"/>
                            </a:rPr>
                            <m:t>𝐵</m:t>
                          </m:r>
                        </m:e>
                        <m:lim>
                          <m:r>
                            <a:rPr lang="zh-TW" altLang="en-US">
                              <a:latin typeface="Cambria Math"/>
                            </a:rPr>
                            <m:t>.</m:t>
                          </m:r>
                        </m:lim>
                      </m:limUpp>
                      <m:r>
                        <a:rPr lang="zh-TW" altLang="en-US">
                          <a:latin typeface="Cambria Math"/>
                        </a:rPr>
                        <m:t>⁢</m:t>
                      </m:r>
                      <m:r>
                        <a:rPr lang="zh-TW" altLang="en-US" i="1">
                          <a:latin typeface="Cambria Math"/>
                        </a:rPr>
                        <m:t>𝐴</m:t>
                      </m:r>
                      <m:r>
                        <a:rPr lang="zh-TW" altLang="en-US">
                          <a:latin typeface="Cambria Math"/>
                        </a:rPr>
                        <m:t>⁢</m:t>
                      </m:r>
                      <m:r>
                        <a:rPr lang="zh-TW" altLang="en-US" i="1">
                          <a:latin typeface="Cambria Math"/>
                        </a:rPr>
                        <m:t>𝐵</m:t>
                      </m:r>
                      <m:r>
                        <a:rPr lang="zh-TW" altLang="en-US">
                          <a:latin typeface="Cambria Math"/>
                        </a:rPr>
                        <m:t>=0</m:t>
                      </m:r>
                    </m:oMath>
                  </m:oMathPara>
                </a14:m>
                <a:endParaRPr lang="zh-TW" altLang="en-US" dirty="0"/>
              </a:p>
            </p:txBody>
          </p:sp>
        </mc:Choice>
        <mc:Fallback>
          <p:sp>
            <p:nvSpPr>
              <p:cNvPr id="3" name="TextBox 2"/>
              <p:cNvSpPr txBox="1">
                <a:spLocks noRot="1" noChangeAspect="1" noMove="1" noResize="1" noEditPoints="1" noAdjustHandles="1" noChangeArrowheads="1" noChangeShapeType="1" noTextEdit="1"/>
              </p:cNvSpPr>
              <p:nvPr/>
            </p:nvSpPr>
            <p:spPr>
              <a:xfrm>
                <a:off x="1323200" y="2009560"/>
                <a:ext cx="4075475" cy="408638"/>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flipH="1">
                <a:off x="693907" y="2426001"/>
                <a:ext cx="3477492" cy="408638"/>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zh-TW" altLang="en-US" i="1">
                          <a:latin typeface="Cambria Math"/>
                        </a:rPr>
                        <m:t>𝑟</m:t>
                      </m:r>
                      <m:r>
                        <a:rPr lang="zh-TW" altLang="en-US">
                          <a:latin typeface="Cambria Math"/>
                        </a:rPr>
                        <m:t>⁢</m:t>
                      </m:r>
                      <m:limUpp>
                        <m:limUppPr>
                          <m:ctrlPr>
                            <a:rPr lang="zh-TW" altLang="en-US" i="1">
                              <a:latin typeface="Cambria Math"/>
                            </a:rPr>
                          </m:ctrlPr>
                        </m:limUppPr>
                        <m:e>
                          <m:r>
                            <a:rPr lang="zh-TW" altLang="en-US" i="1">
                              <a:latin typeface="Cambria Math"/>
                            </a:rPr>
                            <m:t>𝐴</m:t>
                          </m:r>
                        </m:e>
                        <m:lim>
                          <m:r>
                            <a:rPr lang="zh-TW" altLang="en-US">
                              <a:latin typeface="Cambria Math"/>
                            </a:rPr>
                            <m:t>.</m:t>
                          </m:r>
                        </m:lim>
                      </m:limUpp>
                      <m:r>
                        <a:rPr lang="zh-TW" altLang="en-US">
                          <a:latin typeface="Cambria Math"/>
                        </a:rPr>
                        <m:t>⁢</m:t>
                      </m:r>
                      <m:r>
                        <a:rPr lang="zh-TW" altLang="en-US" i="1">
                          <a:latin typeface="Cambria Math"/>
                        </a:rPr>
                        <m:t>𝐵</m:t>
                      </m:r>
                      <m:r>
                        <a:rPr lang="zh-TW" altLang="en-US">
                          <a:latin typeface="Cambria Math"/>
                        </a:rPr>
                        <m:t>+2⁢</m:t>
                      </m:r>
                      <m:sSup>
                        <m:sSupPr>
                          <m:ctrlPr>
                            <a:rPr lang="zh-TW" altLang="en-US" i="1">
                              <a:latin typeface="Cambria Math"/>
                            </a:rPr>
                          </m:ctrlPr>
                        </m:sSupPr>
                        <m:e>
                          <m:r>
                            <a:rPr lang="zh-TW" altLang="en-US" i="1">
                              <a:latin typeface="Cambria Math"/>
                            </a:rPr>
                            <m:t>𝐴</m:t>
                          </m:r>
                        </m:e>
                        <m:sup>
                          <m:r>
                            <a:rPr lang="zh-TW" altLang="en-US">
                              <a:latin typeface="Cambria Math"/>
                            </a:rPr>
                            <m:t>2</m:t>
                          </m:r>
                        </m:sup>
                      </m:sSup>
                      <m:r>
                        <a:rPr lang="zh-TW" altLang="en-US">
                          <a:latin typeface="Cambria Math"/>
                        </a:rPr>
                        <m:t>⁢</m:t>
                      </m:r>
                      <m:r>
                        <a:rPr lang="zh-TW" altLang="en-US" i="1">
                          <a:latin typeface="Cambria Math"/>
                        </a:rPr>
                        <m:t>𝐵</m:t>
                      </m:r>
                      <m:r>
                        <a:rPr lang="zh-TW" altLang="en-US">
                          <a:latin typeface="Cambria Math"/>
                        </a:rPr>
                        <m:t>−2⁢</m:t>
                      </m:r>
                      <m:r>
                        <a:rPr lang="zh-TW" altLang="en-US" i="1">
                          <a:latin typeface="Cambria Math"/>
                        </a:rPr>
                        <m:t>𝐴</m:t>
                      </m:r>
                      <m:r>
                        <a:rPr lang="zh-TW" altLang="en-US">
                          <a:latin typeface="Cambria Math"/>
                        </a:rPr>
                        <m:t>⁢</m:t>
                      </m:r>
                      <m:r>
                        <a:rPr lang="zh-TW" altLang="en-US" i="1">
                          <a:latin typeface="Cambria Math"/>
                        </a:rPr>
                        <m:t>𝐵</m:t>
                      </m:r>
                      <m:r>
                        <a:rPr lang="zh-TW" altLang="en-US">
                          <a:latin typeface="Cambria Math"/>
                        </a:rPr>
                        <m:t>−</m:t>
                      </m:r>
                      <m:r>
                        <a:rPr lang="zh-TW" altLang="en-US" i="1">
                          <a:latin typeface="Cambria Math"/>
                        </a:rPr>
                        <m:t>𝑟</m:t>
                      </m:r>
                      <m:r>
                        <a:rPr lang="zh-TW" altLang="en-US">
                          <a:latin typeface="Cambria Math"/>
                        </a:rPr>
                        <m:t>⁢</m:t>
                      </m:r>
                      <m:limUpp>
                        <m:limUppPr>
                          <m:ctrlPr>
                            <a:rPr lang="zh-TW" altLang="en-US" i="1">
                              <a:latin typeface="Cambria Math"/>
                            </a:rPr>
                          </m:ctrlPr>
                        </m:limUppPr>
                        <m:e>
                          <m:r>
                            <a:rPr lang="zh-TW" altLang="en-US" i="1">
                              <a:latin typeface="Cambria Math"/>
                            </a:rPr>
                            <m:t>𝐵</m:t>
                          </m:r>
                        </m:e>
                        <m:lim>
                          <m:r>
                            <a:rPr lang="zh-TW" altLang="en-US">
                              <a:latin typeface="Cambria Math"/>
                            </a:rPr>
                            <m:t>.</m:t>
                          </m:r>
                        </m:lim>
                      </m:limUpp>
                      <m:r>
                        <a:rPr lang="zh-TW" altLang="en-US">
                          <a:latin typeface="Cambria Math"/>
                        </a:rPr>
                        <m:t>⁢</m:t>
                      </m:r>
                      <m:r>
                        <a:rPr lang="zh-TW" altLang="en-US" i="1">
                          <a:latin typeface="Cambria Math"/>
                        </a:rPr>
                        <m:t>𝐴</m:t>
                      </m:r>
                      <m:r>
                        <a:rPr lang="zh-TW" altLang="en-US">
                          <a:latin typeface="Cambria Math"/>
                        </a:rPr>
                        <m:t>=0</m:t>
                      </m:r>
                    </m:oMath>
                  </m:oMathPara>
                </a14:m>
                <a:endParaRPr lang="zh-TW" altLang="en-US" dirty="0"/>
              </a:p>
            </p:txBody>
          </p:sp>
        </mc:Choice>
        <mc:Fallback>
          <p:sp>
            <p:nvSpPr>
              <p:cNvPr id="4" name="TextBox 3"/>
              <p:cNvSpPr txBox="1">
                <a:spLocks noRot="1" noChangeAspect="1" noMove="1" noResize="1" noEditPoints="1" noAdjustHandles="1" noChangeArrowheads="1" noChangeShapeType="1" noTextEdit="1"/>
              </p:cNvSpPr>
              <p:nvPr/>
            </p:nvSpPr>
            <p:spPr>
              <a:xfrm flipH="1">
                <a:off x="693907" y="2426001"/>
                <a:ext cx="3477492" cy="408638"/>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693907" y="1600922"/>
                <a:ext cx="3851182" cy="408638"/>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zh-TW" altLang="en-US">
                          <a:latin typeface="Cambria Math"/>
                        </a:rPr>
                        <m:t>4⁢</m:t>
                      </m:r>
                      <m:limUpp>
                        <m:limUppPr>
                          <m:ctrlPr>
                            <a:rPr lang="zh-TW" altLang="en-US" i="1">
                              <a:latin typeface="Cambria Math"/>
                            </a:rPr>
                          </m:ctrlPr>
                        </m:limUppPr>
                        <m:e>
                          <m:r>
                            <a:rPr lang="zh-TW" altLang="en-US" i="1">
                              <a:latin typeface="Cambria Math"/>
                            </a:rPr>
                            <m:t>𝐴</m:t>
                          </m:r>
                        </m:e>
                        <m:lim>
                          <m:r>
                            <a:rPr lang="zh-TW" altLang="en-US">
                              <a:latin typeface="Cambria Math"/>
                            </a:rPr>
                            <m:t>.</m:t>
                          </m:r>
                        </m:lim>
                      </m:limUpp>
                      <m:r>
                        <a:rPr lang="zh-TW" altLang="en-US">
                          <a:latin typeface="Cambria Math"/>
                        </a:rPr>
                        <m:t>⁢</m:t>
                      </m:r>
                      <m:sSup>
                        <m:sSupPr>
                          <m:ctrlPr>
                            <a:rPr lang="zh-TW" altLang="en-US" i="1">
                              <a:latin typeface="Cambria Math"/>
                            </a:rPr>
                          </m:ctrlPr>
                        </m:sSupPr>
                        <m:e>
                          <m:r>
                            <a:rPr lang="zh-TW" altLang="en-US" i="1">
                              <a:latin typeface="Cambria Math"/>
                            </a:rPr>
                            <m:t>𝐵</m:t>
                          </m:r>
                        </m:e>
                        <m:sup>
                          <m:r>
                            <a:rPr lang="zh-TW" altLang="en-US">
                              <a:latin typeface="Cambria Math"/>
                            </a:rPr>
                            <m:t>2</m:t>
                          </m:r>
                        </m:sup>
                      </m:sSup>
                      <m:r>
                        <a:rPr lang="zh-TW" altLang="en-US">
                          <a:latin typeface="Cambria Math"/>
                        </a:rPr>
                        <m:t>−2⁢</m:t>
                      </m:r>
                      <m:r>
                        <a:rPr lang="zh-TW" altLang="en-US" i="1">
                          <a:latin typeface="Cambria Math"/>
                        </a:rPr>
                        <m:t>𝑟</m:t>
                      </m:r>
                      <m:r>
                        <a:rPr lang="zh-TW" altLang="en-US">
                          <a:latin typeface="Cambria Math"/>
                        </a:rPr>
                        <m:t>⁢</m:t>
                      </m:r>
                      <m:limUpp>
                        <m:limUppPr>
                          <m:ctrlPr>
                            <a:rPr lang="zh-TW" altLang="en-US" i="1">
                              <a:latin typeface="Cambria Math"/>
                            </a:rPr>
                          </m:ctrlPr>
                        </m:limUppPr>
                        <m:e>
                          <m:r>
                            <a:rPr lang="zh-TW" altLang="en-US" i="1">
                              <a:latin typeface="Cambria Math"/>
                            </a:rPr>
                            <m:t>𝐵</m:t>
                          </m:r>
                        </m:e>
                        <m:lim>
                          <m:r>
                            <a:rPr lang="zh-TW" altLang="en-US">
                              <a:latin typeface="Cambria Math"/>
                            </a:rPr>
                            <m:t>..</m:t>
                          </m:r>
                        </m:lim>
                      </m:limUpp>
                      <m:r>
                        <a:rPr lang="zh-TW" altLang="en-US">
                          <a:latin typeface="Cambria Math"/>
                        </a:rPr>
                        <m:t>⁢</m:t>
                      </m:r>
                      <m:r>
                        <a:rPr lang="zh-TW" altLang="en-US" i="1">
                          <a:latin typeface="Cambria Math"/>
                        </a:rPr>
                        <m:t>𝐴</m:t>
                      </m:r>
                      <m:r>
                        <a:rPr lang="zh-TW" altLang="en-US">
                          <a:latin typeface="Cambria Math"/>
                        </a:rPr>
                        <m:t>⁢</m:t>
                      </m:r>
                      <m:r>
                        <a:rPr lang="zh-TW" altLang="en-US" i="1">
                          <a:latin typeface="Cambria Math"/>
                        </a:rPr>
                        <m:t>𝐵</m:t>
                      </m:r>
                      <m:r>
                        <a:rPr lang="zh-TW" altLang="en-US">
                          <a:latin typeface="Cambria Math"/>
                        </a:rPr>
                        <m:t>+</m:t>
                      </m:r>
                      <m:r>
                        <a:rPr lang="zh-TW" altLang="en-US" i="1">
                          <a:latin typeface="Cambria Math"/>
                        </a:rPr>
                        <m:t>𝑟</m:t>
                      </m:r>
                      <m:r>
                        <a:rPr lang="zh-TW" altLang="en-US">
                          <a:latin typeface="Cambria Math"/>
                        </a:rPr>
                        <m:t>⁢</m:t>
                      </m:r>
                      <m:limUpp>
                        <m:limUppPr>
                          <m:ctrlPr>
                            <a:rPr lang="zh-TW" altLang="en-US" i="1">
                              <a:latin typeface="Cambria Math"/>
                            </a:rPr>
                          </m:ctrlPr>
                        </m:limUppPr>
                        <m:e>
                          <m:r>
                            <a:rPr lang="zh-TW" altLang="en-US" i="1">
                              <a:latin typeface="Cambria Math"/>
                            </a:rPr>
                            <m:t>𝐴</m:t>
                          </m:r>
                        </m:e>
                        <m:lim>
                          <m:r>
                            <a:rPr lang="zh-TW" altLang="en-US">
                              <a:latin typeface="Cambria Math"/>
                            </a:rPr>
                            <m:t>.</m:t>
                          </m:r>
                        </m:lim>
                      </m:limUpp>
                      <m:r>
                        <a:rPr lang="zh-TW" altLang="en-US">
                          <a:latin typeface="Cambria Math"/>
                        </a:rPr>
                        <m:t>⁢</m:t>
                      </m:r>
                      <m:limUpp>
                        <m:limUppPr>
                          <m:ctrlPr>
                            <a:rPr lang="zh-TW" altLang="en-US" i="1">
                              <a:latin typeface="Cambria Math"/>
                            </a:rPr>
                          </m:ctrlPr>
                        </m:limUppPr>
                        <m:e>
                          <m:r>
                            <a:rPr lang="zh-TW" altLang="en-US" i="1">
                              <a:latin typeface="Cambria Math"/>
                            </a:rPr>
                            <m:t>𝐵</m:t>
                          </m:r>
                        </m:e>
                        <m:lim>
                          <m:r>
                            <a:rPr lang="zh-TW" altLang="en-US">
                              <a:latin typeface="Cambria Math"/>
                            </a:rPr>
                            <m:t>.</m:t>
                          </m:r>
                        </m:lim>
                      </m:limUpp>
                      <m:r>
                        <a:rPr lang="zh-TW" altLang="en-US">
                          <a:latin typeface="Cambria Math"/>
                        </a:rPr>
                        <m:t>⁢</m:t>
                      </m:r>
                      <m:r>
                        <a:rPr lang="zh-TW" altLang="en-US" i="1">
                          <a:latin typeface="Cambria Math"/>
                        </a:rPr>
                        <m:t>𝐵</m:t>
                      </m:r>
                      <m:r>
                        <a:rPr lang="zh-TW" altLang="en-US">
                          <a:latin typeface="Cambria Math"/>
                        </a:rPr>
                        <m:t>+</m:t>
                      </m:r>
                      <m:r>
                        <a:rPr lang="zh-TW" altLang="en-US" i="1">
                          <a:latin typeface="Cambria Math"/>
                        </a:rPr>
                        <m:t>𝑟</m:t>
                      </m:r>
                      <m:r>
                        <a:rPr lang="zh-TW" altLang="en-US">
                          <a:latin typeface="Cambria Math"/>
                        </a:rPr>
                        <m:t>⁢</m:t>
                      </m:r>
                      <m:sSup>
                        <m:sSupPr>
                          <m:ctrlPr>
                            <a:rPr lang="zh-TW" altLang="en-US" i="1">
                              <a:latin typeface="Cambria Math"/>
                            </a:rPr>
                          </m:ctrlPr>
                        </m:sSupPr>
                        <m:e>
                          <m:limUpp>
                            <m:limUppPr>
                              <m:ctrlPr>
                                <a:rPr lang="zh-TW" altLang="en-US" i="1">
                                  <a:latin typeface="Cambria Math"/>
                                </a:rPr>
                              </m:ctrlPr>
                            </m:limUppPr>
                            <m:e>
                              <m:r>
                                <a:rPr lang="zh-TW" altLang="en-US" i="1">
                                  <a:latin typeface="Cambria Math"/>
                                </a:rPr>
                                <m:t>𝐵</m:t>
                              </m:r>
                            </m:e>
                            <m:lim>
                              <m:r>
                                <a:rPr lang="zh-TW" altLang="en-US">
                                  <a:latin typeface="Cambria Math"/>
                                </a:rPr>
                                <m:t>.</m:t>
                              </m:r>
                            </m:lim>
                          </m:limUpp>
                        </m:e>
                        <m:sup>
                          <m:r>
                            <a:rPr lang="zh-TW" altLang="en-US">
                              <a:latin typeface="Cambria Math"/>
                            </a:rPr>
                            <m:t>2</m:t>
                          </m:r>
                        </m:sup>
                      </m:sSup>
                      <m:r>
                        <a:rPr lang="zh-TW" altLang="en-US">
                          <a:latin typeface="Cambria Math"/>
                        </a:rPr>
                        <m:t>⁢</m:t>
                      </m:r>
                      <m:r>
                        <a:rPr lang="zh-TW" altLang="en-US" i="1">
                          <a:latin typeface="Cambria Math"/>
                        </a:rPr>
                        <m:t>𝐴</m:t>
                      </m:r>
                      <m:r>
                        <a:rPr lang="zh-TW" altLang="en-US">
                          <a:latin typeface="Cambria Math"/>
                        </a:rPr>
                        <m:t>=0</m:t>
                      </m:r>
                    </m:oMath>
                  </m:oMathPara>
                </a14:m>
                <a:endParaRPr lang="zh-TW" altLang="en-US" dirty="0"/>
              </a:p>
            </p:txBody>
          </p:sp>
        </mc:Choice>
        <mc:Fallback>
          <p:sp>
            <p:nvSpPr>
              <p:cNvPr id="5" name="TextBox 4"/>
              <p:cNvSpPr txBox="1">
                <a:spLocks noRot="1" noChangeAspect="1" noMove="1" noResize="1" noEditPoints="1" noAdjustHandles="1" noChangeArrowheads="1" noChangeShapeType="1" noTextEdit="1"/>
              </p:cNvSpPr>
              <p:nvPr/>
            </p:nvSpPr>
            <p:spPr>
              <a:xfrm>
                <a:off x="693907" y="1600922"/>
                <a:ext cx="3851182" cy="408638"/>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1986433" y="3058644"/>
                <a:ext cx="4758161" cy="61831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limUpp>
                        <m:limUppPr>
                          <m:ctrlPr>
                            <a:rPr lang="zh-TW" altLang="en-US" i="1">
                              <a:latin typeface="Cambria Math"/>
                            </a:rPr>
                          </m:ctrlPr>
                        </m:limUppPr>
                        <m:e>
                          <m:r>
                            <a:rPr lang="zh-TW" altLang="en-US" i="1">
                              <a:latin typeface="Cambria Math"/>
                            </a:rPr>
                            <m:t>𝐴</m:t>
                          </m:r>
                        </m:e>
                        <m:lim>
                          <m:r>
                            <a:rPr lang="zh-TW" altLang="en-US">
                              <a:latin typeface="Cambria Math"/>
                            </a:rPr>
                            <m:t>.</m:t>
                          </m:r>
                        </m:lim>
                      </m:limUpp>
                      <m:r>
                        <a:rPr lang="zh-TW" altLang="en-US">
                          <a:latin typeface="Cambria Math"/>
                        </a:rPr>
                        <m:t>⁢</m:t>
                      </m:r>
                      <m:r>
                        <a:rPr lang="zh-TW" altLang="en-US" i="1">
                          <a:latin typeface="Cambria Math"/>
                        </a:rPr>
                        <m:t>𝐵</m:t>
                      </m:r>
                      <m:r>
                        <a:rPr lang="zh-TW" altLang="en-US">
                          <a:latin typeface="Cambria Math"/>
                        </a:rPr>
                        <m:t>+</m:t>
                      </m:r>
                      <m:limUpp>
                        <m:limUppPr>
                          <m:ctrlPr>
                            <a:rPr lang="zh-TW" altLang="en-US" i="1">
                              <a:latin typeface="Cambria Math"/>
                            </a:rPr>
                          </m:ctrlPr>
                        </m:limUppPr>
                        <m:e>
                          <m:r>
                            <a:rPr lang="zh-TW" altLang="en-US" i="1">
                              <a:latin typeface="Cambria Math"/>
                            </a:rPr>
                            <m:t>𝐵</m:t>
                          </m:r>
                        </m:e>
                        <m:lim>
                          <m:r>
                            <a:rPr lang="zh-TW" altLang="en-US">
                              <a:latin typeface="Cambria Math"/>
                            </a:rPr>
                            <m:t>.</m:t>
                          </m:r>
                        </m:lim>
                      </m:limUpp>
                      <m:r>
                        <a:rPr lang="zh-TW" altLang="en-US">
                          <a:latin typeface="Cambria Math"/>
                        </a:rPr>
                        <m:t>⁢</m:t>
                      </m:r>
                      <m:r>
                        <a:rPr lang="zh-TW" altLang="en-US" i="1">
                          <a:latin typeface="Cambria Math"/>
                        </a:rPr>
                        <m:t>𝐴</m:t>
                      </m:r>
                      <m:r>
                        <a:rPr lang="zh-TW" altLang="en-US">
                          <a:latin typeface="Cambria Math"/>
                        </a:rPr>
                        <m:t>=0→</m:t>
                      </m:r>
                      <m:f>
                        <m:fPr>
                          <m:ctrlPr>
                            <a:rPr lang="zh-TW" altLang="en-US" i="1">
                              <a:latin typeface="Cambria Math"/>
                            </a:rPr>
                          </m:ctrlPr>
                        </m:fPr>
                        <m:num>
                          <m:r>
                            <a:rPr lang="zh-TW" altLang="en-US" i="1">
                              <a:latin typeface="Cambria Math"/>
                            </a:rPr>
                            <m:t>𝑑</m:t>
                          </m:r>
                        </m:num>
                        <m:den>
                          <m:r>
                            <m:rPr>
                              <m:sty m:val="p"/>
                            </m:rPr>
                            <a:rPr lang="zh-TW" altLang="en-US">
                              <a:latin typeface="Cambria Math"/>
                            </a:rPr>
                            <m:t>dr</m:t>
                          </m:r>
                        </m:den>
                      </m:f>
                      <m:r>
                        <a:rPr lang="zh-TW" altLang="en-US">
                          <a:latin typeface="Cambria Math"/>
                        </a:rPr>
                        <m:t>⁢</m:t>
                      </m:r>
                      <m:d>
                        <m:dPr>
                          <m:ctrlPr>
                            <a:rPr lang="zh-TW" altLang="en-US" i="1">
                              <a:latin typeface="Cambria Math"/>
                            </a:rPr>
                          </m:ctrlPr>
                        </m:dPr>
                        <m:e>
                          <m:r>
                            <m:rPr>
                              <m:sty m:val="p"/>
                            </m:rPr>
                            <a:rPr lang="zh-TW" altLang="en-US">
                              <a:latin typeface="Cambria Math"/>
                            </a:rPr>
                            <m:t>AB</m:t>
                          </m:r>
                        </m:e>
                      </m:d>
                      <m:r>
                        <a:rPr lang="zh-TW" altLang="en-US">
                          <a:latin typeface="Cambria Math"/>
                        </a:rPr>
                        <m:t>=0→</m:t>
                      </m:r>
                      <m:r>
                        <a:rPr lang="zh-TW" altLang="en-US" i="1">
                          <a:latin typeface="Cambria Math"/>
                        </a:rPr>
                        <m:t>𝐴</m:t>
                      </m:r>
                      <m:r>
                        <a:rPr lang="zh-TW" altLang="en-US">
                          <a:latin typeface="Cambria Math"/>
                        </a:rPr>
                        <m:t>⁢</m:t>
                      </m:r>
                      <m:d>
                        <m:dPr>
                          <m:ctrlPr>
                            <a:rPr lang="zh-TW" altLang="en-US" i="1">
                              <a:latin typeface="Cambria Math"/>
                            </a:rPr>
                          </m:ctrlPr>
                        </m:dPr>
                        <m:e>
                          <m:r>
                            <a:rPr lang="zh-TW" altLang="en-US" i="1">
                              <a:latin typeface="Cambria Math"/>
                            </a:rPr>
                            <m:t>𝑟</m:t>
                          </m:r>
                        </m:e>
                      </m:d>
                      <m:r>
                        <a:rPr lang="zh-TW" altLang="en-US">
                          <a:latin typeface="Cambria Math"/>
                        </a:rPr>
                        <m:t>⁢</m:t>
                      </m:r>
                      <m:r>
                        <a:rPr lang="zh-TW" altLang="en-US" i="1">
                          <a:latin typeface="Cambria Math"/>
                        </a:rPr>
                        <m:t>𝐵</m:t>
                      </m:r>
                      <m:r>
                        <a:rPr lang="zh-TW" altLang="en-US">
                          <a:latin typeface="Cambria Math"/>
                        </a:rPr>
                        <m:t>⁢</m:t>
                      </m:r>
                      <m:d>
                        <m:dPr>
                          <m:ctrlPr>
                            <a:rPr lang="zh-TW" altLang="en-US" i="1">
                              <a:latin typeface="Cambria Math"/>
                            </a:rPr>
                          </m:ctrlPr>
                        </m:dPr>
                        <m:e>
                          <m:r>
                            <a:rPr lang="zh-TW" altLang="en-US" i="1">
                              <a:latin typeface="Cambria Math"/>
                            </a:rPr>
                            <m:t>𝑟</m:t>
                          </m:r>
                        </m:e>
                      </m:d>
                      <m:r>
                        <a:rPr lang="zh-TW" altLang="en-US">
                          <a:latin typeface="Cambria Math"/>
                        </a:rPr>
                        <m:t>≡</m:t>
                      </m:r>
                      <m:r>
                        <a:rPr lang="zh-TW" altLang="en-US" i="1">
                          <a:latin typeface="Cambria Math"/>
                        </a:rPr>
                        <m:t>𝐾</m:t>
                      </m:r>
                    </m:oMath>
                  </m:oMathPara>
                </a14:m>
                <a:endParaRPr lang="zh-TW" altLang="en-US" dirty="0"/>
              </a:p>
            </p:txBody>
          </p:sp>
        </mc:Choice>
        <mc:Fallback>
          <p:sp>
            <p:nvSpPr>
              <p:cNvPr id="6" name="TextBox 5"/>
              <p:cNvSpPr txBox="1">
                <a:spLocks noRot="1" noChangeAspect="1" noMove="1" noResize="1" noEditPoints="1" noAdjustHandles="1" noChangeArrowheads="1" noChangeShapeType="1" noTextEdit="1"/>
              </p:cNvSpPr>
              <p:nvPr/>
            </p:nvSpPr>
            <p:spPr>
              <a:xfrm>
                <a:off x="1986433" y="3058644"/>
                <a:ext cx="4758161" cy="618311"/>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873725" y="3701567"/>
                <a:ext cx="6983578" cy="714683"/>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zh-TW" altLang="en-US" i="1">
                          <a:latin typeface="Cambria Math"/>
                        </a:rPr>
                        <m:t>𝑟</m:t>
                      </m:r>
                      <m:r>
                        <a:rPr lang="zh-TW" altLang="en-US">
                          <a:latin typeface="Cambria Math"/>
                        </a:rPr>
                        <m:t>⁢</m:t>
                      </m:r>
                      <m:limUpp>
                        <m:limUppPr>
                          <m:ctrlPr>
                            <a:rPr lang="zh-TW" altLang="en-US" i="1">
                              <a:latin typeface="Cambria Math"/>
                            </a:rPr>
                          </m:ctrlPr>
                        </m:limUppPr>
                        <m:e>
                          <m:r>
                            <a:rPr lang="zh-TW" altLang="en-US" i="1">
                              <a:latin typeface="Cambria Math"/>
                            </a:rPr>
                            <m:t>𝐴</m:t>
                          </m:r>
                        </m:e>
                        <m:lim>
                          <m:r>
                            <a:rPr lang="zh-TW" altLang="en-US">
                              <a:latin typeface="Cambria Math"/>
                            </a:rPr>
                            <m:t>.</m:t>
                          </m:r>
                        </m:lim>
                      </m:limUpp>
                      <m:r>
                        <a:rPr lang="zh-TW" altLang="en-US">
                          <a:latin typeface="Cambria Math"/>
                        </a:rPr>
                        <m:t>⁢</m:t>
                      </m:r>
                      <m:f>
                        <m:fPr>
                          <m:ctrlPr>
                            <a:rPr lang="zh-TW" altLang="en-US" i="1">
                              <a:latin typeface="Cambria Math"/>
                            </a:rPr>
                          </m:ctrlPr>
                        </m:fPr>
                        <m:num>
                          <m:r>
                            <a:rPr lang="zh-TW" altLang="en-US" i="1">
                              <a:latin typeface="Cambria Math"/>
                            </a:rPr>
                            <m:t>𝐾</m:t>
                          </m:r>
                        </m:num>
                        <m:den>
                          <m:r>
                            <a:rPr lang="zh-TW" altLang="en-US" i="1">
                              <a:latin typeface="Cambria Math"/>
                            </a:rPr>
                            <m:t>𝐴</m:t>
                          </m:r>
                        </m:den>
                      </m:f>
                      <m:r>
                        <a:rPr lang="zh-TW" altLang="en-US">
                          <a:latin typeface="Cambria Math"/>
                        </a:rPr>
                        <m:t>+2⁢</m:t>
                      </m:r>
                      <m:r>
                        <a:rPr lang="zh-TW" altLang="en-US" i="1">
                          <a:latin typeface="Cambria Math"/>
                        </a:rPr>
                        <m:t>𝐾</m:t>
                      </m:r>
                      <m:r>
                        <a:rPr lang="zh-TW" altLang="en-US">
                          <a:latin typeface="Cambria Math"/>
                        </a:rPr>
                        <m:t>⁢</m:t>
                      </m:r>
                      <m:r>
                        <a:rPr lang="zh-TW" altLang="en-US" i="1">
                          <a:latin typeface="Cambria Math"/>
                        </a:rPr>
                        <m:t>𝐴</m:t>
                      </m:r>
                      <m:r>
                        <a:rPr lang="zh-TW" altLang="en-US">
                          <a:latin typeface="Cambria Math"/>
                        </a:rPr>
                        <m:t>−2⁢</m:t>
                      </m:r>
                      <m:r>
                        <a:rPr lang="zh-TW" altLang="en-US" i="1">
                          <a:latin typeface="Cambria Math"/>
                        </a:rPr>
                        <m:t>𝐾</m:t>
                      </m:r>
                      <m:r>
                        <a:rPr lang="zh-TW" altLang="en-US">
                          <a:latin typeface="Cambria Math"/>
                        </a:rPr>
                        <m:t>+</m:t>
                      </m:r>
                      <m:r>
                        <a:rPr lang="zh-TW" altLang="en-US" i="1">
                          <a:latin typeface="Cambria Math"/>
                        </a:rPr>
                        <m:t>𝑟</m:t>
                      </m:r>
                      <m:r>
                        <a:rPr lang="zh-TW" altLang="en-US">
                          <a:latin typeface="Cambria Math"/>
                        </a:rPr>
                        <m:t>⁢</m:t>
                      </m:r>
                      <m:limUpp>
                        <m:limUppPr>
                          <m:ctrlPr>
                            <a:rPr lang="zh-TW" altLang="en-US" i="1">
                              <a:latin typeface="Cambria Math"/>
                            </a:rPr>
                          </m:ctrlPr>
                        </m:limUppPr>
                        <m:e>
                          <m:r>
                            <a:rPr lang="zh-TW" altLang="en-US" i="1">
                              <a:latin typeface="Cambria Math"/>
                            </a:rPr>
                            <m:t>𝐴</m:t>
                          </m:r>
                        </m:e>
                        <m:lim>
                          <m:r>
                            <a:rPr lang="zh-TW" altLang="en-US">
                              <a:latin typeface="Cambria Math"/>
                            </a:rPr>
                            <m:t>.</m:t>
                          </m:r>
                        </m:lim>
                      </m:limUpp>
                      <m:r>
                        <a:rPr lang="zh-TW" altLang="en-US">
                          <a:latin typeface="Cambria Math"/>
                        </a:rPr>
                        <m:t>⁢</m:t>
                      </m:r>
                      <m:f>
                        <m:fPr>
                          <m:ctrlPr>
                            <a:rPr lang="zh-TW" altLang="en-US" i="1">
                              <a:latin typeface="Cambria Math"/>
                            </a:rPr>
                          </m:ctrlPr>
                        </m:fPr>
                        <m:num>
                          <m:r>
                            <a:rPr lang="zh-TW" altLang="en-US" i="1">
                              <a:latin typeface="Cambria Math"/>
                            </a:rPr>
                            <m:t>𝐾</m:t>
                          </m:r>
                        </m:num>
                        <m:den>
                          <m:r>
                            <a:rPr lang="zh-TW" altLang="en-US" i="1">
                              <a:latin typeface="Cambria Math"/>
                            </a:rPr>
                            <m:t>𝐴</m:t>
                          </m:r>
                        </m:den>
                      </m:f>
                      <m:r>
                        <a:rPr lang="zh-TW" altLang="en-US">
                          <a:latin typeface="Cambria Math"/>
                        </a:rPr>
                        <m:t>=2⁢</m:t>
                      </m:r>
                      <m:r>
                        <a:rPr lang="zh-TW" altLang="en-US" i="1">
                          <a:latin typeface="Cambria Math"/>
                        </a:rPr>
                        <m:t>𝐾</m:t>
                      </m:r>
                      <m:r>
                        <a:rPr lang="zh-TW" altLang="en-US">
                          <a:latin typeface="Cambria Math"/>
                        </a:rPr>
                        <m:t>⁢</m:t>
                      </m:r>
                      <m:d>
                        <m:dPr>
                          <m:ctrlPr>
                            <a:rPr lang="zh-TW" altLang="en-US" i="1">
                              <a:latin typeface="Cambria Math"/>
                            </a:rPr>
                          </m:ctrlPr>
                        </m:dPr>
                        <m:e>
                          <m:r>
                            <a:rPr lang="zh-TW" altLang="en-US" i="1">
                              <a:latin typeface="Cambria Math"/>
                            </a:rPr>
                            <m:t>𝑟</m:t>
                          </m:r>
                          <m:r>
                            <a:rPr lang="zh-TW" altLang="en-US">
                              <a:latin typeface="Cambria Math"/>
                            </a:rPr>
                            <m:t>⁢</m:t>
                          </m:r>
                          <m:f>
                            <m:fPr>
                              <m:ctrlPr>
                                <a:rPr lang="zh-TW" altLang="en-US" i="1">
                                  <a:latin typeface="Cambria Math"/>
                                </a:rPr>
                              </m:ctrlPr>
                            </m:fPr>
                            <m:num>
                              <m:limUpp>
                                <m:limUppPr>
                                  <m:ctrlPr>
                                    <a:rPr lang="zh-TW" altLang="en-US" i="1">
                                      <a:latin typeface="Cambria Math"/>
                                    </a:rPr>
                                  </m:ctrlPr>
                                </m:limUppPr>
                                <m:e>
                                  <m:r>
                                    <a:rPr lang="zh-TW" altLang="en-US" i="1">
                                      <a:latin typeface="Cambria Math"/>
                                    </a:rPr>
                                    <m:t>𝐴</m:t>
                                  </m:r>
                                </m:e>
                                <m:lim>
                                  <m:r>
                                    <a:rPr lang="zh-TW" altLang="en-US">
                                      <a:latin typeface="Cambria Math"/>
                                    </a:rPr>
                                    <m:t>.</m:t>
                                  </m:r>
                                </m:lim>
                              </m:limUpp>
                            </m:num>
                            <m:den>
                              <m:r>
                                <a:rPr lang="zh-TW" altLang="en-US" i="1">
                                  <a:latin typeface="Cambria Math"/>
                                </a:rPr>
                                <m:t>𝐴</m:t>
                              </m:r>
                            </m:den>
                          </m:f>
                          <m:r>
                            <a:rPr lang="zh-TW" altLang="en-US">
                              <a:latin typeface="Cambria Math"/>
                            </a:rPr>
                            <m:t>+</m:t>
                          </m:r>
                          <m:r>
                            <a:rPr lang="zh-TW" altLang="en-US" i="1">
                              <a:latin typeface="Cambria Math"/>
                            </a:rPr>
                            <m:t>𝐴</m:t>
                          </m:r>
                          <m:r>
                            <a:rPr lang="zh-TW" altLang="en-US">
                              <a:latin typeface="Cambria Math"/>
                            </a:rPr>
                            <m:t>−1</m:t>
                          </m:r>
                        </m:e>
                      </m:d>
                      <m:r>
                        <a:rPr lang="zh-TW" altLang="en-US">
                          <a:latin typeface="Cambria Math"/>
                        </a:rPr>
                        <m:t>=0→</m:t>
                      </m:r>
                      <m:r>
                        <a:rPr lang="zh-TW" altLang="en-US" i="1">
                          <a:latin typeface="Cambria Math"/>
                        </a:rPr>
                        <m:t>𝑟</m:t>
                      </m:r>
                      <m:r>
                        <a:rPr lang="zh-TW" altLang="en-US">
                          <a:latin typeface="Cambria Math"/>
                        </a:rPr>
                        <m:t>⁢</m:t>
                      </m:r>
                      <m:limUpp>
                        <m:limUppPr>
                          <m:ctrlPr>
                            <a:rPr lang="zh-TW" altLang="en-US" i="1">
                              <a:latin typeface="Cambria Math"/>
                            </a:rPr>
                          </m:ctrlPr>
                        </m:limUppPr>
                        <m:e>
                          <m:r>
                            <a:rPr lang="zh-TW" altLang="en-US" i="1">
                              <a:latin typeface="Cambria Math"/>
                            </a:rPr>
                            <m:t>𝐴</m:t>
                          </m:r>
                        </m:e>
                        <m:lim>
                          <m:r>
                            <a:rPr lang="zh-TW" altLang="en-US">
                              <a:latin typeface="Cambria Math"/>
                            </a:rPr>
                            <m:t>.</m:t>
                          </m:r>
                        </m:lim>
                      </m:limUpp>
                      <m:r>
                        <a:rPr lang="zh-TW" altLang="en-US">
                          <a:latin typeface="Cambria Math"/>
                        </a:rPr>
                        <m:t>=</m:t>
                      </m:r>
                      <m:r>
                        <a:rPr lang="zh-TW" altLang="en-US" i="1">
                          <a:latin typeface="Cambria Math"/>
                        </a:rPr>
                        <m:t>𝐴</m:t>
                      </m:r>
                      <m:r>
                        <a:rPr lang="zh-TW" altLang="en-US">
                          <a:latin typeface="Cambria Math"/>
                        </a:rPr>
                        <m:t>⁢</m:t>
                      </m:r>
                      <m:d>
                        <m:dPr>
                          <m:ctrlPr>
                            <a:rPr lang="zh-TW" altLang="en-US" i="1">
                              <a:latin typeface="Cambria Math"/>
                            </a:rPr>
                          </m:ctrlPr>
                        </m:dPr>
                        <m:e>
                          <m:r>
                            <a:rPr lang="zh-TW" altLang="en-US">
                              <a:latin typeface="Cambria Math"/>
                            </a:rPr>
                            <m:t>1−</m:t>
                          </m:r>
                          <m:r>
                            <a:rPr lang="zh-TW" altLang="en-US" i="1">
                              <a:latin typeface="Cambria Math"/>
                            </a:rPr>
                            <m:t>𝐴</m:t>
                          </m:r>
                        </m:e>
                      </m:d>
                    </m:oMath>
                  </m:oMathPara>
                </a14:m>
                <a:endParaRPr lang="zh-TW" altLang="en-US" dirty="0"/>
              </a:p>
            </p:txBody>
          </p:sp>
        </mc:Choice>
        <mc:Fallback>
          <p:sp>
            <p:nvSpPr>
              <p:cNvPr id="7" name="TextBox 6"/>
              <p:cNvSpPr txBox="1">
                <a:spLocks noRot="1" noChangeAspect="1" noMove="1" noResize="1" noEditPoints="1" noAdjustHandles="1" noChangeArrowheads="1" noChangeShapeType="1" noTextEdit="1"/>
              </p:cNvSpPr>
              <p:nvPr/>
            </p:nvSpPr>
            <p:spPr>
              <a:xfrm>
                <a:off x="873725" y="3701567"/>
                <a:ext cx="6983578" cy="714683"/>
              </a:xfrm>
              <a:prstGeom prst="rect">
                <a:avLst/>
              </a:prstGeom>
              <a:blipFill rotWithShape="1">
                <a:blip r:embed="rId6"/>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2416726" y="4592001"/>
                <a:ext cx="1863395" cy="84279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zh-TW" altLang="en-US" i="1">
                          <a:latin typeface="Cambria Math"/>
                        </a:rPr>
                        <m:t>𝐴</m:t>
                      </m:r>
                      <m:r>
                        <a:rPr lang="zh-TW" altLang="en-US">
                          <a:latin typeface="Cambria Math"/>
                        </a:rPr>
                        <m:t>⁢</m:t>
                      </m:r>
                      <m:d>
                        <m:dPr>
                          <m:ctrlPr>
                            <a:rPr lang="zh-TW" altLang="en-US" i="1">
                              <a:latin typeface="Cambria Math"/>
                            </a:rPr>
                          </m:ctrlPr>
                        </m:dPr>
                        <m:e>
                          <m:r>
                            <a:rPr lang="zh-TW" altLang="en-US" i="1">
                              <a:latin typeface="Cambria Math"/>
                            </a:rPr>
                            <m:t>𝑟</m:t>
                          </m:r>
                        </m:e>
                      </m:d>
                      <m:r>
                        <a:rPr lang="zh-TW" altLang="en-US">
                          <a:latin typeface="Cambria Math"/>
                        </a:rPr>
                        <m:t>=</m:t>
                      </m:r>
                      <m:f>
                        <m:fPr>
                          <m:ctrlPr>
                            <a:rPr lang="zh-TW" altLang="en-US" i="1">
                              <a:latin typeface="Cambria Math"/>
                            </a:rPr>
                          </m:ctrlPr>
                        </m:fPr>
                        <m:num>
                          <m:r>
                            <a:rPr lang="zh-TW" altLang="en-US">
                              <a:latin typeface="Cambria Math"/>
                            </a:rPr>
                            <m:t>1</m:t>
                          </m:r>
                        </m:num>
                        <m:den>
                          <m:d>
                            <m:dPr>
                              <m:ctrlPr>
                                <a:rPr lang="zh-TW" altLang="en-US" i="1">
                                  <a:latin typeface="Cambria Math"/>
                                </a:rPr>
                              </m:ctrlPr>
                            </m:dPr>
                            <m:e>
                              <m:r>
                                <a:rPr lang="zh-TW" altLang="en-US">
                                  <a:latin typeface="Cambria Math"/>
                                </a:rPr>
                                <m:t>1+</m:t>
                              </m:r>
                              <m:f>
                                <m:fPr>
                                  <m:ctrlPr>
                                    <a:rPr lang="zh-TW" altLang="en-US" i="1">
                                      <a:latin typeface="Cambria Math"/>
                                    </a:rPr>
                                  </m:ctrlPr>
                                </m:fPr>
                                <m:num>
                                  <m:r>
                                    <a:rPr lang="zh-TW" altLang="en-US">
                                      <a:latin typeface="Cambria Math"/>
                                    </a:rPr>
                                    <m:t>1</m:t>
                                  </m:r>
                                </m:num>
                                <m:den>
                                  <m:r>
                                    <a:rPr lang="zh-TW" altLang="en-US" i="1">
                                      <a:latin typeface="Cambria Math"/>
                                    </a:rPr>
                                    <m:t>𝑆</m:t>
                                  </m:r>
                                  <m:r>
                                    <a:rPr lang="zh-TW" altLang="en-US">
                                      <a:latin typeface="Cambria Math"/>
                                    </a:rPr>
                                    <m:t>⁢</m:t>
                                  </m:r>
                                  <m:r>
                                    <a:rPr lang="zh-TW" altLang="en-US" i="1">
                                      <a:latin typeface="Cambria Math"/>
                                    </a:rPr>
                                    <m:t>𝑟</m:t>
                                  </m:r>
                                </m:den>
                              </m:f>
                            </m:e>
                          </m:d>
                        </m:den>
                      </m:f>
                    </m:oMath>
                  </m:oMathPara>
                </a14:m>
                <a:endParaRPr lang="zh-TW" altLang="en-US" dirty="0"/>
              </a:p>
            </p:txBody>
          </p:sp>
        </mc:Choice>
        <mc:Fallback>
          <p:sp>
            <p:nvSpPr>
              <p:cNvPr id="8" name="TextBox 7"/>
              <p:cNvSpPr txBox="1">
                <a:spLocks noRot="1" noChangeAspect="1" noMove="1" noResize="1" noEditPoints="1" noAdjustHandles="1" noChangeArrowheads="1" noChangeShapeType="1" noTextEdit="1"/>
              </p:cNvSpPr>
              <p:nvPr/>
            </p:nvSpPr>
            <p:spPr>
              <a:xfrm>
                <a:off x="2416726" y="4592001"/>
                <a:ext cx="1863395" cy="842795"/>
              </a:xfrm>
              <a:prstGeom prst="rect">
                <a:avLst/>
              </a:prstGeom>
              <a:blipFill rotWithShape="1">
                <a:blip r:embed="rId7"/>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4578806" y="4656056"/>
                <a:ext cx="2119618" cy="714683"/>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zh-TW" altLang="en-US" i="1">
                          <a:latin typeface="Cambria Math"/>
                        </a:rPr>
                        <m:t>𝐵</m:t>
                      </m:r>
                      <m:r>
                        <a:rPr lang="zh-TW" altLang="en-US">
                          <a:latin typeface="Cambria Math"/>
                        </a:rPr>
                        <m:t>⁢</m:t>
                      </m:r>
                      <m:d>
                        <m:dPr>
                          <m:ctrlPr>
                            <a:rPr lang="zh-TW" altLang="en-US" i="1">
                              <a:latin typeface="Cambria Math"/>
                            </a:rPr>
                          </m:ctrlPr>
                        </m:dPr>
                        <m:e>
                          <m:r>
                            <a:rPr lang="zh-TW" altLang="en-US" i="1">
                              <a:latin typeface="Cambria Math"/>
                            </a:rPr>
                            <m:t>𝑟</m:t>
                          </m:r>
                        </m:e>
                      </m:d>
                      <m:r>
                        <a:rPr lang="zh-TW" altLang="en-US">
                          <a:latin typeface="Cambria Math"/>
                        </a:rPr>
                        <m:t>=</m:t>
                      </m:r>
                      <m:r>
                        <a:rPr lang="zh-TW" altLang="en-US" i="1">
                          <a:latin typeface="Cambria Math"/>
                        </a:rPr>
                        <m:t>𝐾</m:t>
                      </m:r>
                      <m:r>
                        <a:rPr lang="zh-TW" altLang="en-US">
                          <a:latin typeface="Cambria Math"/>
                        </a:rPr>
                        <m:t>⁢</m:t>
                      </m:r>
                      <m:d>
                        <m:dPr>
                          <m:ctrlPr>
                            <a:rPr lang="zh-TW" altLang="en-US" i="1">
                              <a:latin typeface="Cambria Math"/>
                            </a:rPr>
                          </m:ctrlPr>
                        </m:dPr>
                        <m:e>
                          <m:r>
                            <a:rPr lang="zh-TW" altLang="en-US">
                              <a:latin typeface="Cambria Math"/>
                            </a:rPr>
                            <m:t>1+</m:t>
                          </m:r>
                          <m:f>
                            <m:fPr>
                              <m:ctrlPr>
                                <a:rPr lang="zh-TW" altLang="en-US" i="1">
                                  <a:latin typeface="Cambria Math"/>
                                </a:rPr>
                              </m:ctrlPr>
                            </m:fPr>
                            <m:num>
                              <m:r>
                                <a:rPr lang="zh-TW" altLang="en-US">
                                  <a:latin typeface="Cambria Math"/>
                                </a:rPr>
                                <m:t>1</m:t>
                              </m:r>
                            </m:num>
                            <m:den>
                              <m:r>
                                <a:rPr lang="zh-TW" altLang="en-US" i="1">
                                  <a:latin typeface="Cambria Math"/>
                                </a:rPr>
                                <m:t>𝑆</m:t>
                              </m:r>
                              <m:r>
                                <a:rPr lang="zh-TW" altLang="en-US">
                                  <a:latin typeface="Cambria Math"/>
                                </a:rPr>
                                <m:t>⁢</m:t>
                              </m:r>
                              <m:r>
                                <a:rPr lang="zh-TW" altLang="en-US" i="1">
                                  <a:latin typeface="Cambria Math"/>
                                </a:rPr>
                                <m:t>𝑟</m:t>
                              </m:r>
                            </m:den>
                          </m:f>
                        </m:e>
                      </m:d>
                    </m:oMath>
                  </m:oMathPara>
                </a14:m>
                <a:endParaRPr lang="zh-TW" altLang="en-US" dirty="0"/>
              </a:p>
            </p:txBody>
          </p:sp>
        </mc:Choice>
        <mc:Fallback>
          <p:sp>
            <p:nvSpPr>
              <p:cNvPr id="9" name="TextBox 8"/>
              <p:cNvSpPr txBox="1">
                <a:spLocks noRot="1" noChangeAspect="1" noMove="1" noResize="1" noEditPoints="1" noAdjustHandles="1" noChangeArrowheads="1" noChangeShapeType="1" noTextEdit="1"/>
              </p:cNvSpPr>
              <p:nvPr/>
            </p:nvSpPr>
            <p:spPr>
              <a:xfrm>
                <a:off x="4578806" y="4656056"/>
                <a:ext cx="2119618" cy="714683"/>
              </a:xfrm>
              <a:prstGeom prst="rect">
                <a:avLst/>
              </a:prstGeom>
              <a:blipFill rotWithShape="1">
                <a:blip r:embed="rId8"/>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1460809" y="5795535"/>
                <a:ext cx="5809411" cy="878189"/>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p>
                        <m:sSupPr>
                          <m:ctrlPr>
                            <a:rPr lang="zh-TW" altLang="en-US" i="1">
                              <a:latin typeface="Cambria Math"/>
                            </a:rPr>
                          </m:ctrlPr>
                        </m:sSupPr>
                        <m:e>
                          <m:r>
                            <m:rPr>
                              <m:sty m:val="p"/>
                            </m:rPr>
                            <a:rPr lang="zh-TW" altLang="en-US">
                              <a:latin typeface="Cambria Math"/>
                            </a:rPr>
                            <m:t>ds</m:t>
                          </m:r>
                        </m:e>
                        <m:sup>
                          <m:r>
                            <a:rPr lang="zh-TW" altLang="en-US">
                              <a:latin typeface="Cambria Math"/>
                            </a:rPr>
                            <m:t>2</m:t>
                          </m:r>
                        </m:sup>
                      </m:sSup>
                      <m:r>
                        <a:rPr lang="zh-TW" altLang="en-US">
                          <a:latin typeface="Cambria Math"/>
                        </a:rPr>
                        <m:t>=</m:t>
                      </m:r>
                      <m:r>
                        <a:rPr lang="zh-TW" altLang="en-US" i="1">
                          <a:latin typeface="Cambria Math"/>
                        </a:rPr>
                        <m:t>𝐾</m:t>
                      </m:r>
                      <m:r>
                        <a:rPr lang="zh-TW" altLang="en-US">
                          <a:latin typeface="Cambria Math"/>
                        </a:rPr>
                        <m:t>⁢</m:t>
                      </m:r>
                      <m:d>
                        <m:dPr>
                          <m:ctrlPr>
                            <a:rPr lang="zh-TW" altLang="en-US" i="1">
                              <a:latin typeface="Cambria Math"/>
                            </a:rPr>
                          </m:ctrlPr>
                        </m:dPr>
                        <m:e>
                          <m:r>
                            <a:rPr lang="zh-TW" altLang="en-US">
                              <a:latin typeface="Cambria Math"/>
                            </a:rPr>
                            <m:t>1+</m:t>
                          </m:r>
                          <m:f>
                            <m:fPr>
                              <m:ctrlPr>
                                <a:rPr lang="zh-TW" altLang="en-US" i="1">
                                  <a:latin typeface="Cambria Math"/>
                                </a:rPr>
                              </m:ctrlPr>
                            </m:fPr>
                            <m:num>
                              <m:r>
                                <a:rPr lang="zh-TW" altLang="en-US">
                                  <a:latin typeface="Cambria Math"/>
                                </a:rPr>
                                <m:t>1</m:t>
                              </m:r>
                            </m:num>
                            <m:den>
                              <m:r>
                                <a:rPr lang="zh-TW" altLang="en-US" i="1">
                                  <a:latin typeface="Cambria Math"/>
                                </a:rPr>
                                <m:t>𝑆</m:t>
                              </m:r>
                              <m:r>
                                <a:rPr lang="zh-TW" altLang="en-US">
                                  <a:latin typeface="Cambria Math"/>
                                </a:rPr>
                                <m:t>⁢</m:t>
                              </m:r>
                              <m:r>
                                <a:rPr lang="zh-TW" altLang="en-US" i="1">
                                  <a:latin typeface="Cambria Math"/>
                                </a:rPr>
                                <m:t>𝑟</m:t>
                              </m:r>
                            </m:den>
                          </m:f>
                        </m:e>
                      </m:d>
                      <m:r>
                        <a:rPr lang="zh-TW" altLang="en-US">
                          <a:latin typeface="Cambria Math"/>
                        </a:rPr>
                        <m:t>⁢</m:t>
                      </m:r>
                      <m:sSup>
                        <m:sSupPr>
                          <m:ctrlPr>
                            <a:rPr lang="zh-TW" altLang="en-US" i="1">
                              <a:latin typeface="Cambria Math"/>
                            </a:rPr>
                          </m:ctrlPr>
                        </m:sSupPr>
                        <m:e>
                          <m:r>
                            <m:rPr>
                              <m:sty m:val="p"/>
                            </m:rPr>
                            <a:rPr lang="zh-TW" altLang="en-US">
                              <a:latin typeface="Cambria Math"/>
                            </a:rPr>
                            <m:t>dt</m:t>
                          </m:r>
                        </m:e>
                        <m:sup>
                          <m:r>
                            <a:rPr lang="zh-TW" altLang="en-US">
                              <a:latin typeface="Cambria Math"/>
                            </a:rPr>
                            <m:t>2</m:t>
                          </m:r>
                        </m:sup>
                      </m:sSup>
                      <m:r>
                        <a:rPr lang="zh-TW" altLang="en-US">
                          <a:latin typeface="Cambria Math"/>
                        </a:rPr>
                        <m:t>+</m:t>
                      </m:r>
                      <m:f>
                        <m:fPr>
                          <m:ctrlPr>
                            <a:rPr lang="zh-TW" altLang="en-US" i="1">
                              <a:latin typeface="Cambria Math"/>
                            </a:rPr>
                          </m:ctrlPr>
                        </m:fPr>
                        <m:num>
                          <m:sSup>
                            <m:sSupPr>
                              <m:ctrlPr>
                                <a:rPr lang="zh-TW" altLang="en-US" i="1">
                                  <a:latin typeface="Cambria Math"/>
                                </a:rPr>
                              </m:ctrlPr>
                            </m:sSupPr>
                            <m:e>
                              <m:r>
                                <m:rPr>
                                  <m:sty m:val="p"/>
                                </m:rPr>
                                <a:rPr lang="zh-TW" altLang="en-US">
                                  <a:latin typeface="Cambria Math"/>
                                </a:rPr>
                                <m:t>dr</m:t>
                              </m:r>
                            </m:e>
                            <m:sup>
                              <m:r>
                                <a:rPr lang="zh-TW" altLang="en-US">
                                  <a:latin typeface="Cambria Math"/>
                                </a:rPr>
                                <m:t>2</m:t>
                              </m:r>
                            </m:sup>
                          </m:sSup>
                        </m:num>
                        <m:den>
                          <m:d>
                            <m:dPr>
                              <m:ctrlPr>
                                <a:rPr lang="zh-TW" altLang="en-US" i="1">
                                  <a:latin typeface="Cambria Math"/>
                                </a:rPr>
                              </m:ctrlPr>
                            </m:dPr>
                            <m:e>
                              <m:r>
                                <a:rPr lang="zh-TW" altLang="en-US">
                                  <a:latin typeface="Cambria Math"/>
                                </a:rPr>
                                <m:t>1+</m:t>
                              </m:r>
                              <m:f>
                                <m:fPr>
                                  <m:ctrlPr>
                                    <a:rPr lang="zh-TW" altLang="en-US" i="1">
                                      <a:latin typeface="Cambria Math"/>
                                    </a:rPr>
                                  </m:ctrlPr>
                                </m:fPr>
                                <m:num>
                                  <m:r>
                                    <a:rPr lang="zh-TW" altLang="en-US">
                                      <a:latin typeface="Cambria Math"/>
                                    </a:rPr>
                                    <m:t>1</m:t>
                                  </m:r>
                                </m:num>
                                <m:den>
                                  <m:r>
                                    <a:rPr lang="zh-TW" altLang="en-US" i="1">
                                      <a:latin typeface="Cambria Math"/>
                                    </a:rPr>
                                    <m:t>𝑆</m:t>
                                  </m:r>
                                  <m:r>
                                    <a:rPr lang="zh-TW" altLang="en-US">
                                      <a:latin typeface="Cambria Math"/>
                                    </a:rPr>
                                    <m:t>⁢</m:t>
                                  </m:r>
                                  <m:r>
                                    <a:rPr lang="zh-TW" altLang="en-US" i="1">
                                      <a:latin typeface="Cambria Math"/>
                                    </a:rPr>
                                    <m:t>𝑟</m:t>
                                  </m:r>
                                </m:den>
                              </m:f>
                            </m:e>
                          </m:d>
                        </m:den>
                      </m:f>
                      <m:r>
                        <a:rPr lang="zh-TW" altLang="en-US">
                          <a:latin typeface="Cambria Math"/>
                        </a:rPr>
                        <m:t>+</m:t>
                      </m:r>
                      <m:sSup>
                        <m:sSupPr>
                          <m:ctrlPr>
                            <a:rPr lang="zh-TW" altLang="en-US" i="1">
                              <a:latin typeface="Cambria Math"/>
                            </a:rPr>
                          </m:ctrlPr>
                        </m:sSupPr>
                        <m:e>
                          <m:r>
                            <a:rPr lang="zh-TW" altLang="en-US" i="1">
                              <a:latin typeface="Cambria Math"/>
                            </a:rPr>
                            <m:t>𝑟</m:t>
                          </m:r>
                        </m:e>
                        <m:sup>
                          <m:r>
                            <a:rPr lang="zh-TW" altLang="en-US">
                              <a:latin typeface="Cambria Math"/>
                            </a:rPr>
                            <m:t>2</m:t>
                          </m:r>
                        </m:sup>
                      </m:sSup>
                      <m:r>
                        <a:rPr lang="zh-TW" altLang="en-US">
                          <a:latin typeface="Cambria Math"/>
                        </a:rPr>
                        <m:t>⁢</m:t>
                      </m:r>
                      <m:sSup>
                        <m:sSupPr>
                          <m:ctrlPr>
                            <a:rPr lang="zh-TW" altLang="en-US" i="1">
                              <a:latin typeface="Cambria Math"/>
                            </a:rPr>
                          </m:ctrlPr>
                        </m:sSupPr>
                        <m:e>
                          <m:r>
                            <m:rPr>
                              <m:sty m:val="p"/>
                            </m:rPr>
                            <a:rPr lang="zh-TW" altLang="en-US">
                              <a:latin typeface="Cambria Math"/>
                            </a:rPr>
                            <m:t>dθ</m:t>
                          </m:r>
                        </m:e>
                        <m:sup>
                          <m:r>
                            <a:rPr lang="zh-TW" altLang="en-US">
                              <a:latin typeface="Cambria Math"/>
                            </a:rPr>
                            <m:t>2</m:t>
                          </m:r>
                        </m:sup>
                      </m:sSup>
                      <m:r>
                        <a:rPr lang="zh-TW" altLang="en-US">
                          <a:latin typeface="Cambria Math"/>
                        </a:rPr>
                        <m:t>+</m:t>
                      </m:r>
                      <m:sSup>
                        <m:sSupPr>
                          <m:ctrlPr>
                            <a:rPr lang="zh-TW" altLang="en-US" i="1">
                              <a:latin typeface="Cambria Math"/>
                            </a:rPr>
                          </m:ctrlPr>
                        </m:sSupPr>
                        <m:e>
                          <m:r>
                            <a:rPr lang="zh-TW" altLang="en-US" i="1">
                              <a:latin typeface="Cambria Math"/>
                            </a:rPr>
                            <m:t>𝑟</m:t>
                          </m:r>
                        </m:e>
                        <m:sup>
                          <m:r>
                            <a:rPr lang="zh-TW" altLang="en-US">
                              <a:latin typeface="Cambria Math"/>
                            </a:rPr>
                            <m:t>2</m:t>
                          </m:r>
                        </m:sup>
                      </m:sSup>
                      <m:r>
                        <a:rPr lang="zh-TW" altLang="en-US">
                          <a:latin typeface="Cambria Math"/>
                        </a:rPr>
                        <m:t>⁢</m:t>
                      </m:r>
                      <m:sSup>
                        <m:sSupPr>
                          <m:ctrlPr>
                            <a:rPr lang="zh-TW" altLang="en-US" i="1">
                              <a:latin typeface="Cambria Math"/>
                            </a:rPr>
                          </m:ctrlPr>
                        </m:sSupPr>
                        <m:e>
                          <m:r>
                            <m:rPr>
                              <m:sty m:val="p"/>
                            </m:rPr>
                            <a:rPr lang="zh-TW" altLang="en-US">
                              <a:latin typeface="Cambria Math"/>
                            </a:rPr>
                            <m:t>sin</m:t>
                          </m:r>
                        </m:e>
                        <m:sup>
                          <m:r>
                            <a:rPr lang="zh-TW" altLang="en-US">
                              <a:latin typeface="Cambria Math"/>
                            </a:rPr>
                            <m:t>2</m:t>
                          </m:r>
                        </m:sup>
                      </m:sSup>
                      <m:r>
                        <a:rPr lang="zh-TW" altLang="en-US">
                          <a:latin typeface="Cambria Math"/>
                        </a:rPr>
                        <m:t>⁢</m:t>
                      </m:r>
                      <m:r>
                        <a:rPr lang="zh-TW" altLang="en-US" i="1">
                          <a:latin typeface="Cambria Math"/>
                        </a:rPr>
                        <m:t>𝜃</m:t>
                      </m:r>
                      <m:r>
                        <a:rPr lang="zh-TW" altLang="en-US">
                          <a:latin typeface="Cambria Math"/>
                        </a:rPr>
                        <m:t>⁢</m:t>
                      </m:r>
                      <m:sSup>
                        <m:sSupPr>
                          <m:ctrlPr>
                            <a:rPr lang="zh-TW" altLang="en-US" i="1">
                              <a:latin typeface="Cambria Math"/>
                            </a:rPr>
                          </m:ctrlPr>
                        </m:sSupPr>
                        <m:e>
                          <m:r>
                            <m:rPr>
                              <m:sty m:val="p"/>
                            </m:rPr>
                            <a:rPr lang="zh-TW" altLang="en-US">
                              <a:latin typeface="Cambria Math"/>
                            </a:rPr>
                            <m:t>dϕ</m:t>
                          </m:r>
                        </m:e>
                        <m:sup>
                          <m:r>
                            <a:rPr lang="zh-TW" altLang="en-US">
                              <a:latin typeface="Cambria Math"/>
                            </a:rPr>
                            <m:t>2</m:t>
                          </m:r>
                        </m:sup>
                      </m:sSup>
                    </m:oMath>
                  </m:oMathPara>
                </a14:m>
                <a:endParaRPr lang="zh-TW" altLang="en-US" dirty="0"/>
              </a:p>
            </p:txBody>
          </p:sp>
        </mc:Choice>
        <mc:Fallback>
          <p:sp>
            <p:nvSpPr>
              <p:cNvPr id="10" name="TextBox 9"/>
              <p:cNvSpPr txBox="1">
                <a:spLocks noRot="1" noChangeAspect="1" noMove="1" noResize="1" noEditPoints="1" noAdjustHandles="1" noChangeArrowheads="1" noChangeShapeType="1" noTextEdit="1"/>
              </p:cNvSpPr>
              <p:nvPr/>
            </p:nvSpPr>
            <p:spPr>
              <a:xfrm>
                <a:off x="1460809" y="5795535"/>
                <a:ext cx="5809411" cy="878189"/>
              </a:xfrm>
              <a:prstGeom prst="rect">
                <a:avLst/>
              </a:prstGeom>
              <a:blipFill rotWithShape="1">
                <a:blip r:embed="rId9"/>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3288264" y="1037327"/>
                <a:ext cx="2154500" cy="3825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zh-TW" altLang="en-US" i="1">
                              <a:latin typeface="Cambria Math"/>
                            </a:rPr>
                          </m:ctrlPr>
                        </m:sSupPr>
                        <m:e>
                          <m:r>
                            <a:rPr lang="zh-TW" altLang="en-US" i="1">
                              <a:latin typeface="Cambria Math"/>
                            </a:rPr>
                            <m:t>𝐺</m:t>
                          </m:r>
                        </m:e>
                        <m:sup>
                          <m:r>
                            <m:rPr>
                              <m:sty m:val="p"/>
                            </m:rPr>
                            <a:rPr lang="zh-TW" altLang="en-US">
                              <a:latin typeface="Cambria Math"/>
                            </a:rPr>
                            <m:t>αβ</m:t>
                          </m:r>
                        </m:sup>
                      </m:sSup>
                      <m:r>
                        <a:rPr lang="zh-TW" altLang="en-US">
                          <a:latin typeface="Cambria Math"/>
                        </a:rPr>
                        <m:t>=8⁢</m:t>
                      </m:r>
                      <m:r>
                        <a:rPr lang="zh-TW" altLang="en-US" i="1">
                          <a:latin typeface="Cambria Math"/>
                        </a:rPr>
                        <m:t>𝜋</m:t>
                      </m:r>
                      <m:r>
                        <a:rPr lang="zh-TW" altLang="en-US">
                          <a:latin typeface="Cambria Math"/>
                        </a:rPr>
                        <m:t>⁢</m:t>
                      </m:r>
                      <m:r>
                        <a:rPr lang="zh-TW" altLang="en-US" i="1">
                          <a:latin typeface="Cambria Math"/>
                        </a:rPr>
                        <m:t>𝐺</m:t>
                      </m:r>
                      <m:r>
                        <a:rPr lang="zh-TW" altLang="en-US">
                          <a:latin typeface="Cambria Math"/>
                        </a:rPr>
                        <m:t>⁢</m:t>
                      </m:r>
                      <m:sSup>
                        <m:sSupPr>
                          <m:ctrlPr>
                            <a:rPr lang="zh-TW" altLang="en-US" i="1">
                              <a:latin typeface="Cambria Math"/>
                            </a:rPr>
                          </m:ctrlPr>
                        </m:sSupPr>
                        <m:e>
                          <m:r>
                            <a:rPr lang="zh-TW" altLang="en-US" i="1">
                              <a:latin typeface="Cambria Math"/>
                            </a:rPr>
                            <m:t>𝑇</m:t>
                          </m:r>
                        </m:e>
                        <m:sup>
                          <m:r>
                            <m:rPr>
                              <m:sty m:val="p"/>
                            </m:rPr>
                            <a:rPr lang="zh-TW" altLang="en-US">
                              <a:latin typeface="Cambria Math"/>
                            </a:rPr>
                            <m:t>αβ</m:t>
                          </m:r>
                        </m:sup>
                      </m:sSup>
                      <m:r>
                        <a:rPr lang="en-US" altLang="zh-TW">
                          <a:latin typeface="Cambria Math"/>
                        </a:rPr>
                        <m:t>=0</m:t>
                      </m:r>
                    </m:oMath>
                  </m:oMathPara>
                </a14:m>
                <a:endParaRPr lang="en-US" altLang="zh-TW" dirty="0">
                  <a:latin typeface="Cambria Math" pitchFamily="18" charset="0"/>
                  <a:ea typeface="Cambria Math" pitchFamily="18"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3288264" y="1037327"/>
                <a:ext cx="2154500" cy="382541"/>
              </a:xfrm>
              <a:prstGeom prst="rect">
                <a:avLst/>
              </a:prstGeom>
              <a:blipFill rotWithShape="1">
                <a:blip r:embed="rId10"/>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5336543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The coefficients</a:t>
            </a:r>
            <a:endParaRPr lang="zh-TW" altLang="en-US" dirty="0"/>
          </a:p>
        </p:txBody>
      </p:sp>
      <p:sp>
        <p:nvSpPr>
          <p:cNvPr id="3" name="TextBox 2"/>
          <p:cNvSpPr txBox="1"/>
          <p:nvPr/>
        </p:nvSpPr>
        <p:spPr>
          <a:xfrm>
            <a:off x="2466110" y="2369312"/>
            <a:ext cx="4288162" cy="1107996"/>
          </a:xfrm>
          <a:prstGeom prst="rect">
            <a:avLst/>
          </a:prstGeom>
          <a:noFill/>
        </p:spPr>
        <p:txBody>
          <a:bodyPr wrap="none" rtlCol="0">
            <a:spAutoFit/>
          </a:bodyPr>
          <a:lstStyle/>
          <a:p>
            <a:r>
              <a:rPr lang="en-US" altLang="zh-TW" sz="6600" dirty="0" smtClean="0">
                <a:latin typeface="Cambria Math" pitchFamily="18" charset="0"/>
                <a:ea typeface="Cambria Math" pitchFamily="18" charset="0"/>
              </a:rPr>
              <a:t>Next Week!</a:t>
            </a:r>
            <a:endParaRPr lang="zh-TW" altLang="en-US" sz="6600" dirty="0" smtClean="0">
              <a:latin typeface="Cambria Math" pitchFamily="18" charset="0"/>
              <a:ea typeface="Cambria Math" pitchFamily="18" charset="0"/>
            </a:endParaRPr>
          </a:p>
        </p:txBody>
      </p:sp>
    </p:spTree>
    <p:extLst>
      <p:ext uri="{BB962C8B-B14F-4D97-AF65-F5344CB8AC3E}">
        <p14:creationId xmlns:p14="http://schemas.microsoft.com/office/powerpoint/2010/main" val="533654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The equations of motion</a:t>
            </a:r>
            <a:endParaRPr lang="zh-TW" altLang="en-US" dirty="0"/>
          </a:p>
        </p:txBody>
      </p:sp>
    </p:spTree>
    <p:extLst>
      <p:ext uri="{BB962C8B-B14F-4D97-AF65-F5344CB8AC3E}">
        <p14:creationId xmlns:p14="http://schemas.microsoft.com/office/powerpoint/2010/main" val="2794169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a:t>The Schwarzschild metric</a:t>
            </a:r>
            <a:endParaRPr lang="zh-TW"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20" y="1122075"/>
            <a:ext cx="8638990" cy="223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G:\Desktop\Black Hole Astrophysics\Textbook circle\08 Ch 6.5.2.&amp;6.6.2.2&amp;7.1~7.3\I05-11-Schwarzschil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8656" y="3408220"/>
            <a:ext cx="4397518" cy="3317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654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altLang="zh-TW" dirty="0" smtClean="0"/>
              <a:t>The Electromagnetic Stress Tensor</a:t>
            </a:r>
            <a:endParaRPr lang="zh-TW" altLang="en-US" dirty="0"/>
          </a:p>
        </p:txBody>
      </p:sp>
    </p:spTree>
    <p:extLst>
      <p:ext uri="{BB962C8B-B14F-4D97-AF65-F5344CB8AC3E}">
        <p14:creationId xmlns:p14="http://schemas.microsoft.com/office/powerpoint/2010/main" val="2794169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endParaRPr lang="zh-TW" altLang="en-US" dirty="0"/>
          </a:p>
        </p:txBody>
      </p:sp>
      <p:pic>
        <p:nvPicPr>
          <p:cNvPr id="9218" name="Picture 2" descr="G:\Desktop\Black Hole Astrophysics\Textbook circle\08 Ch 6.5.2.&amp;6.6.2.2&amp;7.1~7.3\einstein_newton_gravity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57103" cy="686822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G:\Desktop\Black Hole Astrophysics\Textbook circle\08 Ch 6.5.2.&amp;6.6.2.2&amp;7.1~7.3\Singularity.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8864" y="4471013"/>
            <a:ext cx="3295136" cy="239721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G:\Desktop\Black Hole Astrophysics\Textbook circle\08 Ch 6.5.2.&amp;6.6.2.2&amp;7.1~7.3\wormho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103" y="2320939"/>
            <a:ext cx="3292654" cy="2150075"/>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G:\Desktop\Black Hole Astrophysics\Textbook circle\08 Ch 6.5.2.&amp;6.6.2.2&amp;7.1~7.3\GPB_circling_earth.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131"/>
          <a:stretch/>
        </p:blipFill>
        <p:spPr bwMode="auto">
          <a:xfrm>
            <a:off x="5857103" y="0"/>
            <a:ext cx="3295136" cy="2320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099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Overview</a:t>
            </a:r>
            <a:endParaRPr lang="zh-TW" altLang="en-US" dirty="0"/>
          </a:p>
        </p:txBody>
      </p:sp>
      <p:grpSp>
        <p:nvGrpSpPr>
          <p:cNvPr id="21" name="Group 20"/>
          <p:cNvGrpSpPr/>
          <p:nvPr/>
        </p:nvGrpSpPr>
        <p:grpSpPr>
          <a:xfrm>
            <a:off x="449263" y="1113126"/>
            <a:ext cx="8195973" cy="5524761"/>
            <a:chOff x="449263" y="1113126"/>
            <a:chExt cx="8195973" cy="552476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63" y="1113126"/>
              <a:ext cx="8195973" cy="5524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5527965" y="1953491"/>
              <a:ext cx="306185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49263" y="2244437"/>
              <a:ext cx="780804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49263" y="3117273"/>
              <a:ext cx="798815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54183" y="3422073"/>
              <a:ext cx="788323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9263" y="3713018"/>
              <a:ext cx="560517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197927" y="4003963"/>
              <a:ext cx="439189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6473" y="4281055"/>
              <a:ext cx="328352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353286" y="4267201"/>
              <a:ext cx="423653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26472" y="4558146"/>
              <a:ext cx="653242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46766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sz="3600" dirty="0" smtClean="0">
                <a:ea typeface="Cambria Math" panose="02040503050406030204" pitchFamily="18" charset="0"/>
              </a:rPr>
              <a:t>What’s wrong with Newtonian Gravity?</a:t>
            </a:r>
            <a:endParaRPr lang="zh-TW" altLang="en-US" sz="3600" dirty="0"/>
          </a:p>
        </p:txBody>
      </p:sp>
      <p:sp>
        <p:nvSpPr>
          <p:cNvPr id="6" name="TextBox 5"/>
          <p:cNvSpPr txBox="1"/>
          <p:nvPr/>
        </p:nvSpPr>
        <p:spPr>
          <a:xfrm>
            <a:off x="1246014" y="1022852"/>
            <a:ext cx="5569730" cy="923330"/>
          </a:xfrm>
          <a:prstGeom prst="rect">
            <a:avLst/>
          </a:prstGeom>
          <a:noFill/>
        </p:spPr>
        <p:txBody>
          <a:bodyPr wrap="none" rtlCol="0">
            <a:spAutoFit/>
          </a:bodyPr>
          <a:lstStyle/>
          <a:p>
            <a:r>
              <a:rPr lang="en-US" altLang="zh-TW" dirty="0" smtClean="0">
                <a:latin typeface="Cambria Math" pitchFamily="18" charset="0"/>
                <a:ea typeface="Cambria Math" pitchFamily="18" charset="0"/>
              </a:rPr>
              <a:t>Recall the basic assumptions of Special Relativity:</a:t>
            </a:r>
          </a:p>
          <a:p>
            <a:r>
              <a:rPr lang="en-US" altLang="zh-TW" dirty="0" smtClean="0">
                <a:latin typeface="Cambria Math" pitchFamily="18" charset="0"/>
                <a:ea typeface="Cambria Math" pitchFamily="18" charset="0"/>
              </a:rPr>
              <a:t>1. Physics is the same in any inertial frame of reference</a:t>
            </a:r>
          </a:p>
          <a:p>
            <a:r>
              <a:rPr lang="en-US" altLang="zh-TW" dirty="0" smtClean="0">
                <a:latin typeface="Cambria Math" pitchFamily="18" charset="0"/>
                <a:ea typeface="Cambria Math" pitchFamily="18" charset="0"/>
              </a:rPr>
              <a:t>2. Speed of light is the same for all observers</a:t>
            </a:r>
            <a:endParaRPr lang="zh-TW" altLang="en-US" dirty="0" smtClean="0">
              <a:latin typeface="Cambria Math" pitchFamily="18" charset="0"/>
              <a:ea typeface="Cambria Math" pitchFamily="18" charset="0"/>
            </a:endParaRPr>
          </a:p>
        </p:txBody>
      </p:sp>
      <p:sp>
        <p:nvSpPr>
          <p:cNvPr id="8" name="TextBox 7"/>
          <p:cNvSpPr txBox="1"/>
          <p:nvPr/>
        </p:nvSpPr>
        <p:spPr>
          <a:xfrm>
            <a:off x="0" y="2120569"/>
            <a:ext cx="7496432" cy="369332"/>
          </a:xfrm>
          <a:prstGeom prst="rect">
            <a:avLst/>
          </a:prstGeom>
          <a:noFill/>
        </p:spPr>
        <p:txBody>
          <a:bodyPr wrap="square" rtlCol="0">
            <a:spAutoFit/>
          </a:bodyPr>
          <a:lstStyle/>
          <a:p>
            <a:pPr algn="ctr"/>
            <a:r>
              <a:rPr lang="en-US" altLang="zh-TW" dirty="0" smtClean="0">
                <a:latin typeface="Cambria Math" panose="02040503050406030204" pitchFamily="18" charset="0"/>
                <a:ea typeface="Cambria Math" panose="02040503050406030204" pitchFamily="18" charset="0"/>
              </a:rPr>
              <a:t>How about Newtonian Gravity?</a:t>
            </a:r>
          </a:p>
        </p:txBody>
      </p:sp>
      <p:sp>
        <p:nvSpPr>
          <p:cNvPr id="10" name="Rectangle 9"/>
          <p:cNvSpPr/>
          <p:nvPr/>
        </p:nvSpPr>
        <p:spPr>
          <a:xfrm>
            <a:off x="251417" y="2569192"/>
            <a:ext cx="3229069" cy="646331"/>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rPr>
              <a:t>1. The effects of gravity propagates instantaneously</a:t>
            </a:r>
          </a:p>
        </p:txBody>
      </p:sp>
      <mc:AlternateContent xmlns:mc="http://schemas.openxmlformats.org/markup-compatibility/2006" xmlns:a14="http://schemas.microsoft.com/office/drawing/2010/main">
        <mc:Choice Requires="a14">
          <p:sp>
            <p:nvSpPr>
              <p:cNvPr id="11" name="Rectangle 10"/>
              <p:cNvSpPr/>
              <p:nvPr/>
            </p:nvSpPr>
            <p:spPr>
              <a:xfrm>
                <a:off x="3406345" y="2569191"/>
                <a:ext cx="4147753" cy="646331"/>
              </a:xfrm>
              <a:prstGeom prst="rect">
                <a:avLst/>
              </a:prstGeom>
            </p:spPr>
            <p:txBody>
              <a:bodyPr wrap="square">
                <a:spAutoFit/>
              </a:bodyPr>
              <a:lstStyle/>
              <a:p>
                <a:r>
                  <a:rPr lang="en-US" altLang="zh-TW" dirty="0">
                    <a:latin typeface="Cambria Math" pitchFamily="18" charset="0"/>
                    <a:ea typeface="Cambria Math" pitchFamily="18" charset="0"/>
                  </a:rPr>
                  <a:t>2. </a:t>
                </a:r>
                <a14:m>
                  <m:oMath xmlns:m="http://schemas.openxmlformats.org/officeDocument/2006/math">
                    <m:sSup>
                      <m:sSupPr>
                        <m:ctrlPr>
                          <a:rPr lang="zh-TW" altLang="en-US" i="1">
                            <a:latin typeface="Cambria Math"/>
                          </a:rPr>
                        </m:ctrlPr>
                      </m:sSupPr>
                      <m:e>
                        <m:r>
                          <a:rPr lang="zh-TW" altLang="en-US">
                            <a:latin typeface="Cambria Math" panose="02040503050406030204" pitchFamily="18" charset="0"/>
                          </a:rPr>
                          <m:t>𝛻</m:t>
                        </m:r>
                      </m:e>
                      <m:sup>
                        <m:r>
                          <a:rPr lang="zh-TW" altLang="en-US">
                            <a:latin typeface="Cambria Math" panose="02040503050406030204" pitchFamily="18" charset="0"/>
                          </a:rPr>
                          <m:t>2</m:t>
                        </m:r>
                      </m:sup>
                    </m:sSup>
                    <m:r>
                      <a:rPr lang="zh-TW" altLang="en-US" i="1">
                        <a:latin typeface="Cambria Math" panose="02040503050406030204" pitchFamily="18" charset="0"/>
                      </a:rPr>
                      <m:t>𝜙</m:t>
                    </m:r>
                    <m:r>
                      <a:rPr lang="zh-TW" altLang="en-US">
                        <a:latin typeface="Cambria Math" panose="02040503050406030204" pitchFamily="18" charset="0"/>
                      </a:rPr>
                      <m:t>=4⁢</m:t>
                    </m:r>
                    <m:r>
                      <a:rPr lang="zh-TW" altLang="en-US" i="1">
                        <a:latin typeface="Cambria Math" panose="02040503050406030204" pitchFamily="18" charset="0"/>
                      </a:rPr>
                      <m:t>𝜋</m:t>
                    </m:r>
                    <m:r>
                      <a:rPr lang="zh-TW" altLang="en-US">
                        <a:latin typeface="Cambria Math" panose="02040503050406030204" pitchFamily="18" charset="0"/>
                      </a:rPr>
                      <m:t>⁢</m:t>
                    </m:r>
                    <m:r>
                      <a:rPr lang="zh-TW" altLang="en-US" i="1">
                        <a:latin typeface="Cambria Math" panose="02040503050406030204" pitchFamily="18" charset="0"/>
                      </a:rPr>
                      <m:t>𝐺</m:t>
                    </m:r>
                    <m:r>
                      <a:rPr lang="zh-TW" altLang="en-US">
                        <a:latin typeface="Cambria Math" panose="02040503050406030204" pitchFamily="18" charset="0"/>
                      </a:rPr>
                      <m:t>⁢</m:t>
                    </m:r>
                    <m:r>
                      <a:rPr lang="zh-TW" altLang="en-US" i="1">
                        <a:latin typeface="Cambria Math" panose="02040503050406030204" pitchFamily="18" charset="0"/>
                      </a:rPr>
                      <m:t>𝜌</m:t>
                    </m:r>
                  </m:oMath>
                </a14:m>
                <a:r>
                  <a:rPr lang="zh-TW" altLang="en-US" dirty="0">
                    <a:latin typeface="Cambria Math" panose="02040503050406030204" pitchFamily="18" charset="0"/>
                  </a:rPr>
                  <a:t> </a:t>
                </a:r>
                <a:r>
                  <a:rPr lang="en-US" altLang="zh-TW" dirty="0">
                    <a:latin typeface="Cambria Math" panose="02040503050406030204" pitchFamily="18" charset="0"/>
                    <a:ea typeface="Cambria Math" panose="02040503050406030204" pitchFamily="18" charset="0"/>
                  </a:rPr>
                  <a:t>only contains </a:t>
                </a:r>
                <a14:m>
                  <m:oMath xmlns:m="http://schemas.openxmlformats.org/officeDocument/2006/math">
                    <m:r>
                      <a:rPr lang="zh-TW" altLang="en-US" i="1">
                        <a:latin typeface="Cambria Math" panose="02040503050406030204" pitchFamily="18" charset="0"/>
                      </a:rPr>
                      <m:t>𝜌</m:t>
                    </m:r>
                  </m:oMath>
                </a14:m>
                <a:r>
                  <a:rPr lang="zh-TW" altLang="en-US" dirty="0">
                    <a:latin typeface="Cambria Math" panose="02040503050406030204" pitchFamily="18" charset="0"/>
                  </a:rPr>
                  <a:t> </a:t>
                </a:r>
                <a:r>
                  <a:rPr lang="en-US" altLang="zh-TW" dirty="0">
                    <a:latin typeface="Cambria Math" panose="02040503050406030204" pitchFamily="18" charset="0"/>
                    <a:ea typeface="Cambria Math" panose="02040503050406030204" pitchFamily="18" charset="0"/>
                  </a:rPr>
                  <a:t>term, it has different values in different frames! </a:t>
                </a:r>
                <a:endParaRPr lang="zh-TW" altLang="en-US" dirty="0">
                  <a:latin typeface="Cambria Math" pitchFamily="18" charset="0"/>
                  <a:ea typeface="Cambria Math"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406345" y="2569191"/>
                <a:ext cx="4147753" cy="646331"/>
              </a:xfrm>
              <a:prstGeom prst="rect">
                <a:avLst/>
              </a:prstGeom>
              <a:blipFill rotWithShape="1">
                <a:blip r:embed="rId2"/>
                <a:stretch>
                  <a:fillRect l="-1324" t="-5660" b="-13208"/>
                </a:stretch>
              </a:blipFill>
            </p:spPr>
            <p:txBody>
              <a:bodyPr/>
              <a:lstStyle/>
              <a:p>
                <a:r>
                  <a:rPr lang="zh-TW" altLang="en-US">
                    <a:noFill/>
                  </a:rPr>
                  <a:t> </a:t>
                </a:r>
              </a:p>
            </p:txBody>
          </p:sp>
        </mc:Fallback>
      </mc:AlternateContent>
      <p:sp>
        <p:nvSpPr>
          <p:cNvPr id="12" name="Rectangle 11"/>
          <p:cNvSpPr/>
          <p:nvPr/>
        </p:nvSpPr>
        <p:spPr>
          <a:xfrm>
            <a:off x="325556" y="3717681"/>
            <a:ext cx="3080789" cy="646331"/>
          </a:xfrm>
          <a:prstGeom prst="rect">
            <a:avLst/>
          </a:prstGeom>
        </p:spPr>
        <p:txBody>
          <a:bodyPr wrap="square">
            <a:spAutoFit/>
          </a:bodyPr>
          <a:lstStyle/>
          <a:p>
            <a:r>
              <a:rPr lang="en-US" altLang="zh-TW" dirty="0" smtClean="0">
                <a:latin typeface="Cambria Math" panose="02040503050406030204" pitchFamily="18" charset="0"/>
                <a:ea typeface="Cambria Math" panose="02040503050406030204" pitchFamily="18" charset="0"/>
              </a:rPr>
              <a:t>Violates the speed limit of special relativity.</a:t>
            </a:r>
            <a:endParaRPr lang="en-US" altLang="zh-TW" dirty="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13" name="Rectangle 12"/>
              <p:cNvSpPr/>
              <p:nvPr/>
            </p:nvSpPr>
            <p:spPr>
              <a:xfrm>
                <a:off x="3480486" y="3579181"/>
                <a:ext cx="4015946" cy="923330"/>
              </a:xfrm>
              <a:prstGeom prst="rect">
                <a:avLst/>
              </a:prstGeom>
            </p:spPr>
            <p:txBody>
              <a:bodyPr wrap="square">
                <a:spAutoFit/>
              </a:bodyPr>
              <a:lstStyle/>
              <a:p>
                <a14:m>
                  <m:oMath xmlns:m="http://schemas.openxmlformats.org/officeDocument/2006/math">
                    <m:r>
                      <a:rPr lang="zh-TW" altLang="en-US" i="1">
                        <a:latin typeface="Cambria Math" panose="02040503050406030204" pitchFamily="18" charset="0"/>
                      </a:rPr>
                      <m:t>𝜌</m:t>
                    </m:r>
                  </m:oMath>
                </a14:m>
                <a:r>
                  <a:rPr lang="en-US" altLang="zh-TW" dirty="0" smtClean="0">
                    <a:latin typeface="Cambria Math" pitchFamily="18" charset="0"/>
                    <a:ea typeface="Cambria Math" pitchFamily="18" charset="0"/>
                  </a:rPr>
                  <a:t> can’t be a scalar quantity but actually part of the stress energy tensor as we have seen.</a:t>
                </a:r>
                <a:endParaRPr lang="en-US" altLang="zh-TW" dirty="0">
                  <a:latin typeface="Cambria Math" pitchFamily="18" charset="0"/>
                  <a:ea typeface="Cambria Math"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480486" y="3579181"/>
                <a:ext cx="4015946" cy="923330"/>
              </a:xfrm>
              <a:prstGeom prst="rect">
                <a:avLst/>
              </a:prstGeom>
              <a:blipFill rotWithShape="1">
                <a:blip r:embed="rId3"/>
                <a:stretch>
                  <a:fillRect l="-1366" t="-3947" r="-1517" b="-8553"/>
                </a:stretch>
              </a:blipFill>
            </p:spPr>
            <p:txBody>
              <a:bodyPr/>
              <a:lstStyle/>
              <a:p>
                <a:r>
                  <a:rPr lang="zh-TW" altLang="en-US">
                    <a:noFill/>
                  </a:rPr>
                  <a:t> </a:t>
                </a:r>
              </a:p>
            </p:txBody>
          </p:sp>
        </mc:Fallback>
      </mc:AlternateContent>
      <p:sp>
        <p:nvSpPr>
          <p:cNvPr id="14" name="Rectangle 13"/>
          <p:cNvSpPr/>
          <p:nvPr/>
        </p:nvSpPr>
        <p:spPr>
          <a:xfrm>
            <a:off x="477835" y="5061994"/>
            <a:ext cx="6672567" cy="646331"/>
          </a:xfrm>
          <a:prstGeom prst="rect">
            <a:avLst/>
          </a:prstGeom>
        </p:spPr>
        <p:txBody>
          <a:bodyPr wrap="square">
            <a:spAutoFit/>
          </a:bodyPr>
          <a:lstStyle/>
          <a:p>
            <a:r>
              <a:rPr lang="en-US" altLang="zh-TW" dirty="0" smtClean="0">
                <a:latin typeface="Cambria Math" pitchFamily="18" charset="0"/>
                <a:ea typeface="Cambria Math" pitchFamily="18" charset="0"/>
              </a:rPr>
              <a:t>We need a proper tensor theory of Gravity that reduces to produce Newtonian Gravity in limiting cases.</a:t>
            </a:r>
            <a:endParaRPr lang="en-US" altLang="zh-TW" dirty="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15" name="Rectangle 14"/>
              <p:cNvSpPr/>
              <p:nvPr/>
            </p:nvSpPr>
            <p:spPr>
              <a:xfrm>
                <a:off x="509046" y="5985324"/>
                <a:ext cx="6610146" cy="659540"/>
              </a:xfrm>
              <a:prstGeom prst="rect">
                <a:avLst/>
              </a:prstGeom>
            </p:spPr>
            <p:txBody>
              <a:bodyPr wrap="square">
                <a:spAutoFit/>
              </a:bodyPr>
              <a:lstStyle/>
              <a:p>
                <a:r>
                  <a:rPr lang="en-US" altLang="zh-TW" dirty="0" smtClean="0">
                    <a:latin typeface="Cambria Math" pitchFamily="18" charset="0"/>
                    <a:ea typeface="Cambria Math" pitchFamily="18" charset="0"/>
                  </a:rPr>
                  <a:t>By extension of </a:t>
                </a:r>
                <a14:m>
                  <m:oMath xmlns:m="http://schemas.openxmlformats.org/officeDocument/2006/math">
                    <m:sSup>
                      <m:sSupPr>
                        <m:ctrlPr>
                          <a:rPr lang="zh-TW" altLang="en-US" i="1">
                            <a:latin typeface="Cambria Math"/>
                          </a:rPr>
                        </m:ctrlPr>
                      </m:sSupPr>
                      <m:e>
                        <m:r>
                          <a:rPr lang="zh-TW" altLang="en-US">
                            <a:latin typeface="Cambria Math" panose="02040503050406030204" pitchFamily="18" charset="0"/>
                          </a:rPr>
                          <m:t>𝛻</m:t>
                        </m:r>
                      </m:e>
                      <m:sup>
                        <m:r>
                          <a:rPr lang="zh-TW" altLang="en-US">
                            <a:latin typeface="Cambria Math" panose="02040503050406030204" pitchFamily="18" charset="0"/>
                          </a:rPr>
                          <m:t>2</m:t>
                        </m:r>
                      </m:sup>
                    </m:sSup>
                    <m:r>
                      <a:rPr lang="zh-TW" altLang="en-US" i="1">
                        <a:latin typeface="Cambria Math" panose="02040503050406030204" pitchFamily="18" charset="0"/>
                      </a:rPr>
                      <m:t>𝜙</m:t>
                    </m:r>
                    <m:r>
                      <a:rPr lang="zh-TW" altLang="en-US">
                        <a:latin typeface="Cambria Math" panose="02040503050406030204" pitchFamily="18" charset="0"/>
                      </a:rPr>
                      <m:t>=4⁢</m:t>
                    </m:r>
                    <m:r>
                      <a:rPr lang="zh-TW" altLang="en-US" i="1">
                        <a:latin typeface="Cambria Math" panose="02040503050406030204" pitchFamily="18" charset="0"/>
                      </a:rPr>
                      <m:t>𝜋</m:t>
                    </m:r>
                    <m:r>
                      <a:rPr lang="zh-TW" altLang="en-US">
                        <a:latin typeface="Cambria Math" panose="02040503050406030204" pitchFamily="18" charset="0"/>
                      </a:rPr>
                      <m:t>⁢</m:t>
                    </m:r>
                    <m:r>
                      <a:rPr lang="zh-TW" altLang="en-US" i="1">
                        <a:latin typeface="Cambria Math" panose="02040503050406030204" pitchFamily="18" charset="0"/>
                      </a:rPr>
                      <m:t>𝐺</m:t>
                    </m:r>
                    <m:r>
                      <a:rPr lang="zh-TW" altLang="en-US">
                        <a:latin typeface="Cambria Math" panose="02040503050406030204" pitchFamily="18" charset="0"/>
                      </a:rPr>
                      <m:t>⁢</m:t>
                    </m:r>
                    <m:r>
                      <a:rPr lang="zh-TW" altLang="en-US" i="1">
                        <a:latin typeface="Cambria Math" panose="02040503050406030204" pitchFamily="18" charset="0"/>
                      </a:rPr>
                      <m:t>𝜌</m:t>
                    </m:r>
                  </m:oMath>
                </a14:m>
                <a:r>
                  <a:rPr lang="en-US" altLang="zh-TW" dirty="0" smtClean="0">
                    <a:latin typeface="Cambria Math" pitchFamily="18" charset="0"/>
                    <a:ea typeface="Cambria Math" pitchFamily="18" charset="0"/>
                  </a:rPr>
                  <a:t>, we would expect the tensor form to look like </a:t>
                </a:r>
                <a14:m>
                  <m:oMath xmlns:m="http://schemas.openxmlformats.org/officeDocument/2006/math">
                    <m:sSup>
                      <m:sSupPr>
                        <m:ctrlPr>
                          <a:rPr lang="zh-TW" altLang="en-US" i="1">
                            <a:latin typeface="Cambria Math"/>
                          </a:rPr>
                        </m:ctrlPr>
                      </m:sSupPr>
                      <m:e>
                        <m:r>
                          <a:rPr lang="zh-TW" altLang="en-US" i="1">
                            <a:latin typeface="Cambria Math"/>
                          </a:rPr>
                          <m:t>𝐺</m:t>
                        </m:r>
                      </m:e>
                      <m:sup>
                        <m:r>
                          <m:rPr>
                            <m:sty m:val="p"/>
                          </m:rPr>
                          <a:rPr lang="zh-TW" altLang="en-US">
                            <a:latin typeface="Cambria Math"/>
                          </a:rPr>
                          <m:t>αβ</m:t>
                        </m:r>
                      </m:sup>
                    </m:sSup>
                    <m:r>
                      <a:rPr lang="zh-TW" altLang="en-US">
                        <a:latin typeface="Cambria Math"/>
                      </a:rPr>
                      <m:t>=</m:t>
                    </m:r>
                    <m:r>
                      <a:rPr lang="zh-TW" altLang="en-US" i="1">
                        <a:latin typeface="Cambria Math"/>
                      </a:rPr>
                      <m:t>𝐾</m:t>
                    </m:r>
                    <m:r>
                      <a:rPr lang="zh-TW" altLang="en-US">
                        <a:latin typeface="Cambria Math"/>
                      </a:rPr>
                      <m:t>⁢</m:t>
                    </m:r>
                    <m:r>
                      <a:rPr lang="zh-TW" altLang="en-US" i="1">
                        <a:latin typeface="Cambria Math"/>
                      </a:rPr>
                      <m:t>𝐺</m:t>
                    </m:r>
                    <m:r>
                      <a:rPr lang="zh-TW" altLang="en-US">
                        <a:latin typeface="Cambria Math"/>
                      </a:rPr>
                      <m:t>⁢</m:t>
                    </m:r>
                    <m:sSup>
                      <m:sSupPr>
                        <m:ctrlPr>
                          <a:rPr lang="zh-TW" altLang="en-US" i="1">
                            <a:latin typeface="Cambria Math"/>
                          </a:rPr>
                        </m:ctrlPr>
                      </m:sSupPr>
                      <m:e>
                        <m:r>
                          <a:rPr lang="zh-TW" altLang="en-US" i="1">
                            <a:latin typeface="Cambria Math"/>
                          </a:rPr>
                          <m:t>𝑇</m:t>
                        </m:r>
                      </m:e>
                      <m:sup>
                        <m:r>
                          <m:rPr>
                            <m:sty m:val="p"/>
                          </m:rPr>
                          <a:rPr lang="zh-TW" altLang="en-US">
                            <a:latin typeface="Cambria Math"/>
                          </a:rPr>
                          <m:t>αβ</m:t>
                        </m:r>
                      </m:sup>
                    </m:sSup>
                  </m:oMath>
                </a14:m>
                <a:r>
                  <a:rPr lang="en-US" altLang="zh-TW" dirty="0" smtClean="0"/>
                  <a:t>. Where </a:t>
                </a:r>
                <a14:m>
                  <m:oMath xmlns:m="http://schemas.openxmlformats.org/officeDocument/2006/math">
                    <m:r>
                      <a:rPr lang="zh-TW" altLang="en-US">
                        <a:latin typeface="Cambria Math"/>
                      </a:rPr>
                      <m:t>⁢</m:t>
                    </m:r>
                    <m:sSup>
                      <m:sSupPr>
                        <m:ctrlPr>
                          <a:rPr lang="zh-TW" altLang="en-US" i="1">
                            <a:latin typeface="Cambria Math"/>
                          </a:rPr>
                        </m:ctrlPr>
                      </m:sSupPr>
                      <m:e>
                        <m:r>
                          <a:rPr lang="zh-TW" altLang="en-US" i="1">
                            <a:latin typeface="Cambria Math"/>
                          </a:rPr>
                          <m:t>𝑇</m:t>
                        </m:r>
                      </m:e>
                      <m:sup>
                        <m:r>
                          <m:rPr>
                            <m:sty m:val="p"/>
                          </m:rPr>
                          <a:rPr lang="zh-TW" altLang="en-US">
                            <a:latin typeface="Cambria Math"/>
                          </a:rPr>
                          <m:t>αβ</m:t>
                        </m:r>
                      </m:sup>
                    </m:sSup>
                  </m:oMath>
                </a14:m>
                <a:r>
                  <a:rPr lang="zh-TW" altLang="en-US" dirty="0" smtClean="0"/>
                  <a:t> </a:t>
                </a:r>
                <a:r>
                  <a:rPr lang="en-US" altLang="zh-TW" dirty="0" smtClean="0"/>
                  <a:t>contains </a:t>
                </a:r>
                <a14:m>
                  <m:oMath xmlns:m="http://schemas.openxmlformats.org/officeDocument/2006/math">
                    <m:r>
                      <a:rPr lang="zh-TW" altLang="en-US">
                        <a:latin typeface="Cambria Math" panose="02040503050406030204" pitchFamily="18" charset="0"/>
                      </a:rPr>
                      <m:t>⁢</m:t>
                    </m:r>
                    <m:r>
                      <a:rPr lang="zh-TW" altLang="en-US" i="1">
                        <a:latin typeface="Cambria Math" panose="02040503050406030204" pitchFamily="18" charset="0"/>
                      </a:rPr>
                      <m:t>𝜌</m:t>
                    </m:r>
                  </m:oMath>
                </a14:m>
                <a:r>
                  <a:rPr lang="zh-TW" altLang="en-US" dirty="0" smtClean="0"/>
                  <a:t> </a:t>
                </a:r>
                <a:r>
                  <a:rPr lang="en-US" altLang="zh-TW" dirty="0" smtClean="0"/>
                  <a:t>as one of its terms.</a:t>
                </a:r>
                <a:endParaRPr lang="zh-TW" alt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509046" y="5985324"/>
                <a:ext cx="6610146" cy="659540"/>
              </a:xfrm>
              <a:prstGeom prst="rect">
                <a:avLst/>
              </a:prstGeom>
              <a:blipFill rotWithShape="1">
                <a:blip r:embed="rId4"/>
                <a:stretch>
                  <a:fillRect l="-830" t="-5556" r="-461" b="-14815"/>
                </a:stretch>
              </a:blipFill>
            </p:spPr>
            <p:txBody>
              <a:bodyPr/>
              <a:lstStyle/>
              <a:p>
                <a:r>
                  <a:rPr lang="zh-TW" altLang="en-US">
                    <a:noFill/>
                  </a:rPr>
                  <a:t> </a:t>
                </a:r>
              </a:p>
            </p:txBody>
          </p:sp>
        </mc:Fallback>
      </mc:AlternateContent>
      <p:cxnSp>
        <p:nvCxnSpPr>
          <p:cNvPr id="17" name="Straight Arrow Connector 16"/>
          <p:cNvCxnSpPr>
            <a:stCxn id="10" idx="2"/>
            <a:endCxn id="12" idx="0"/>
          </p:cNvCxnSpPr>
          <p:nvPr/>
        </p:nvCxnSpPr>
        <p:spPr>
          <a:xfrm flipH="1">
            <a:off x="1865951" y="3215523"/>
            <a:ext cx="1" cy="50215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1" idx="2"/>
            <a:endCxn id="13" idx="0"/>
          </p:cNvCxnSpPr>
          <p:nvPr/>
        </p:nvCxnSpPr>
        <p:spPr>
          <a:xfrm>
            <a:off x="5480222" y="3215522"/>
            <a:ext cx="8237" cy="36365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12" idx="2"/>
            <a:endCxn id="14" idx="0"/>
          </p:cNvCxnSpPr>
          <p:nvPr/>
        </p:nvCxnSpPr>
        <p:spPr>
          <a:xfrm rot="16200000" flipH="1">
            <a:off x="2491044" y="3738919"/>
            <a:ext cx="697982" cy="1948168"/>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3" idx="2"/>
            <a:endCxn id="14" idx="0"/>
          </p:cNvCxnSpPr>
          <p:nvPr/>
        </p:nvCxnSpPr>
        <p:spPr>
          <a:xfrm rot="5400000">
            <a:off x="4371548" y="3945082"/>
            <a:ext cx="559483" cy="1674340"/>
          </a:xfrm>
          <a:prstGeom prst="bentConnector3">
            <a:avLst>
              <a:gd name="adj1" fmla="val 36749"/>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4" idx="2"/>
            <a:endCxn id="15" idx="0"/>
          </p:cNvCxnSpPr>
          <p:nvPr/>
        </p:nvCxnSpPr>
        <p:spPr>
          <a:xfrm>
            <a:off x="3814119" y="5708325"/>
            <a:ext cx="0" cy="27699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196" name="Picture 4" descr="G:\Desktop\Black Hole Astrophysics\Textbook circle\08 Ch 6.5.2.&amp;6.6.2.2&amp;7.1~7.3\newton_._apple_web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6432" y="1484517"/>
            <a:ext cx="1543136" cy="4227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766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So, our goal today is …</a:t>
            </a:r>
            <a:endParaRPr lang="zh-TW" altLang="en-US" dirty="0"/>
          </a:p>
        </p:txBody>
      </p:sp>
      <mc:AlternateContent xmlns:mc="http://schemas.openxmlformats.org/markup-compatibility/2006" xmlns:a14="http://schemas.microsoft.com/office/drawing/2010/main">
        <mc:Choice Requires="a14">
          <p:sp>
            <p:nvSpPr>
              <p:cNvPr id="3" name="TextBox 2"/>
              <p:cNvSpPr txBox="1"/>
              <p:nvPr/>
            </p:nvSpPr>
            <p:spPr>
              <a:xfrm>
                <a:off x="1" y="1530348"/>
                <a:ext cx="9144000" cy="1616853"/>
              </a:xfrm>
              <a:prstGeom prst="rect">
                <a:avLst/>
              </a:prstGeom>
              <a:noFill/>
            </p:spPr>
            <p:txBody>
              <a:bodyPr wrap="square" rtlCol="0">
                <a:spAutoFit/>
              </a:bodyPr>
              <a:lstStyle/>
              <a:p>
                <a:pPr algn="ctr"/>
                <a:r>
                  <a:rPr lang="en-US" altLang="zh-TW" sz="3200" dirty="0" smtClean="0">
                    <a:latin typeface="Cambria Math" pitchFamily="18" charset="0"/>
                    <a:ea typeface="Cambria Math" pitchFamily="18" charset="0"/>
                  </a:rPr>
                  <a:t>1. To find </a:t>
                </a:r>
                <a14:m>
                  <m:oMath xmlns:m="http://schemas.openxmlformats.org/officeDocument/2006/math">
                    <m:sSup>
                      <m:sSupPr>
                        <m:ctrlPr>
                          <a:rPr lang="zh-TW" altLang="en-US" sz="3200" i="1">
                            <a:latin typeface="Cambria Math"/>
                          </a:rPr>
                        </m:ctrlPr>
                      </m:sSupPr>
                      <m:e>
                        <m:r>
                          <a:rPr lang="zh-TW" altLang="en-US" sz="3200" i="1">
                            <a:latin typeface="Cambria Math"/>
                          </a:rPr>
                          <m:t>𝐺</m:t>
                        </m:r>
                      </m:e>
                      <m:sup>
                        <m:r>
                          <m:rPr>
                            <m:sty m:val="p"/>
                          </m:rPr>
                          <a:rPr lang="zh-TW" altLang="en-US" sz="3200">
                            <a:latin typeface="Cambria Math"/>
                          </a:rPr>
                          <m:t>αβ</m:t>
                        </m:r>
                      </m:sup>
                    </m:sSup>
                  </m:oMath>
                </a14:m>
                <a:r>
                  <a:rPr lang="en-US" altLang="zh-TW" sz="3200" dirty="0" smtClean="0">
                    <a:latin typeface="Cambria Math" pitchFamily="18" charset="0"/>
                    <a:ea typeface="Cambria Math" pitchFamily="18" charset="0"/>
                  </a:rPr>
                  <a:t> that will produce the Einstein equation </a:t>
                </a:r>
                <a14:m>
                  <m:oMath xmlns:m="http://schemas.openxmlformats.org/officeDocument/2006/math">
                    <m:sSup>
                      <m:sSupPr>
                        <m:ctrlPr>
                          <a:rPr lang="zh-TW" altLang="en-US" sz="3200" i="1">
                            <a:latin typeface="Cambria Math"/>
                          </a:rPr>
                        </m:ctrlPr>
                      </m:sSupPr>
                      <m:e>
                        <m:r>
                          <a:rPr lang="zh-TW" altLang="en-US" sz="3200" i="1">
                            <a:latin typeface="Cambria Math"/>
                          </a:rPr>
                          <m:t>𝐺</m:t>
                        </m:r>
                      </m:e>
                      <m:sup>
                        <m:r>
                          <m:rPr>
                            <m:sty m:val="p"/>
                          </m:rPr>
                          <a:rPr lang="zh-TW" altLang="en-US" sz="3200">
                            <a:latin typeface="Cambria Math"/>
                          </a:rPr>
                          <m:t>αβ</m:t>
                        </m:r>
                      </m:sup>
                    </m:sSup>
                    <m:r>
                      <a:rPr lang="zh-TW" altLang="en-US" sz="3200">
                        <a:latin typeface="Cambria Math"/>
                      </a:rPr>
                      <m:t>=</m:t>
                    </m:r>
                    <m:r>
                      <a:rPr lang="zh-TW" altLang="en-US" sz="3200" i="1">
                        <a:latin typeface="Cambria Math"/>
                      </a:rPr>
                      <m:t>𝐾</m:t>
                    </m:r>
                    <m:r>
                      <a:rPr lang="zh-TW" altLang="en-US" sz="3200">
                        <a:latin typeface="Cambria Math"/>
                      </a:rPr>
                      <m:t>⁢</m:t>
                    </m:r>
                    <m:r>
                      <a:rPr lang="zh-TW" altLang="en-US" sz="3200" i="1">
                        <a:latin typeface="Cambria Math"/>
                      </a:rPr>
                      <m:t>𝐺</m:t>
                    </m:r>
                    <m:r>
                      <a:rPr lang="zh-TW" altLang="en-US" sz="3200">
                        <a:latin typeface="Cambria Math"/>
                      </a:rPr>
                      <m:t>⁢</m:t>
                    </m:r>
                    <m:sSup>
                      <m:sSupPr>
                        <m:ctrlPr>
                          <a:rPr lang="zh-TW" altLang="en-US" sz="3200" i="1">
                            <a:latin typeface="Cambria Math"/>
                          </a:rPr>
                        </m:ctrlPr>
                      </m:sSupPr>
                      <m:e>
                        <m:r>
                          <a:rPr lang="zh-TW" altLang="en-US" sz="3200" i="1">
                            <a:latin typeface="Cambria Math"/>
                          </a:rPr>
                          <m:t>𝑇</m:t>
                        </m:r>
                      </m:e>
                      <m:sup>
                        <m:r>
                          <m:rPr>
                            <m:sty m:val="p"/>
                          </m:rPr>
                          <a:rPr lang="zh-TW" altLang="en-US" sz="3200">
                            <a:latin typeface="Cambria Math"/>
                          </a:rPr>
                          <m:t>αβ</m:t>
                        </m:r>
                      </m:sup>
                    </m:sSup>
                  </m:oMath>
                </a14:m>
                <a:r>
                  <a:rPr lang="zh-TW" altLang="en-US" sz="3200" dirty="0" smtClean="0">
                    <a:latin typeface="Cambria Math" pitchFamily="18" charset="0"/>
                    <a:ea typeface="Cambria Math" pitchFamily="18" charset="0"/>
                  </a:rPr>
                  <a:t> </a:t>
                </a:r>
                <a:r>
                  <a:rPr lang="en-US" altLang="zh-TW" sz="3200" dirty="0" smtClean="0">
                    <a:latin typeface="Cambria Math" pitchFamily="18" charset="0"/>
                    <a:ea typeface="Cambria Math" pitchFamily="18" charset="0"/>
                  </a:rPr>
                  <a:t>and find the proportionality constant K</a:t>
                </a:r>
                <a:endParaRPr lang="zh-TW" altLang="en-US" sz="3200" dirty="0" smtClean="0">
                  <a:latin typeface="Cambria Math" pitchFamily="18" charset="0"/>
                  <a:ea typeface="Cambria Math"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 y="1530348"/>
                <a:ext cx="9144000" cy="1616853"/>
              </a:xfrm>
              <a:prstGeom prst="rect">
                <a:avLst/>
              </a:prstGeom>
              <a:blipFill rotWithShape="1">
                <a:blip r:embed="rId2"/>
                <a:stretch>
                  <a:fillRect t="-3396" b="-11698"/>
                </a:stretch>
              </a:blipFill>
            </p:spPr>
            <p:txBody>
              <a:bodyPr/>
              <a:lstStyle/>
              <a:p>
                <a:r>
                  <a:rPr lang="zh-TW" altLang="en-US">
                    <a:noFill/>
                  </a:rPr>
                  <a:t> </a:t>
                </a:r>
              </a:p>
            </p:txBody>
          </p:sp>
        </mc:Fallback>
      </mc:AlternateContent>
      <p:sp>
        <p:nvSpPr>
          <p:cNvPr id="4" name="TextBox 3"/>
          <p:cNvSpPr txBox="1"/>
          <p:nvPr/>
        </p:nvSpPr>
        <p:spPr>
          <a:xfrm>
            <a:off x="0" y="3730910"/>
            <a:ext cx="9144001" cy="1077218"/>
          </a:xfrm>
          <a:prstGeom prst="rect">
            <a:avLst/>
          </a:prstGeom>
          <a:noFill/>
        </p:spPr>
        <p:txBody>
          <a:bodyPr wrap="square" rtlCol="0">
            <a:spAutoFit/>
          </a:bodyPr>
          <a:lstStyle/>
          <a:p>
            <a:pPr algn="ctr"/>
            <a:r>
              <a:rPr lang="en-US" altLang="zh-TW" sz="3200" dirty="0" smtClean="0">
                <a:latin typeface="Cambria Math" pitchFamily="18" charset="0"/>
                <a:ea typeface="Cambria Math" pitchFamily="18" charset="0"/>
              </a:rPr>
              <a:t>2. Apply it to find the metric of a Schwarzschild Black Hole</a:t>
            </a:r>
            <a:endParaRPr lang="zh-TW" altLang="en-US" sz="3200" dirty="0" smtClean="0">
              <a:latin typeface="Cambria Math" pitchFamily="18" charset="0"/>
              <a:ea typeface="Cambria Math" pitchFamily="18" charset="0"/>
            </a:endParaRPr>
          </a:p>
        </p:txBody>
      </p:sp>
    </p:spTree>
    <p:extLst>
      <p:ext uri="{BB962C8B-B14F-4D97-AF65-F5344CB8AC3E}">
        <p14:creationId xmlns:p14="http://schemas.microsoft.com/office/powerpoint/2010/main" val="2103979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smtClean="0">
            <a:latin typeface="Cambria Math" pitchFamily="18" charset="0"/>
            <a:ea typeface="Cambria Math"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7965</TotalTime>
  <Words>5935</Words>
  <Application>Microsoft Office PowerPoint</Application>
  <PresentationFormat>On-screen Show (4:3)</PresentationFormat>
  <Paragraphs>293</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Black Hole Astrophysics Chapters 6.5.2. &amp; 6.6.2.2 &amp; 7.1~7.3</vt:lpstr>
      <vt:lpstr>Flowchart</vt:lpstr>
      <vt:lpstr>Fluids in Special Relativity</vt:lpstr>
      <vt:lpstr>The equations of motion</vt:lpstr>
      <vt:lpstr>The Electromagnetic Stress Tensor</vt:lpstr>
      <vt:lpstr>PowerPoint Presentation</vt:lpstr>
      <vt:lpstr>Overview</vt:lpstr>
      <vt:lpstr>What’s wrong with Newtonian Gravity?</vt:lpstr>
      <vt:lpstr>So, our goal today is …</vt:lpstr>
      <vt:lpstr>Let’s cut the cable</vt:lpstr>
      <vt:lpstr>What does all this mean for spacetime?</vt:lpstr>
      <vt:lpstr>What does it mean to be curved?</vt:lpstr>
      <vt:lpstr>What does it mean to be curved?</vt:lpstr>
      <vt:lpstr>A connection to Gravity</vt:lpstr>
      <vt:lpstr>How do we test curvature more precisely?</vt:lpstr>
      <vt:lpstr>A hell lot of terms!</vt:lpstr>
      <vt:lpstr>The Riemann Tensor</vt:lpstr>
      <vt:lpstr>Meaning of the Christoffel symbols</vt:lpstr>
      <vt:lpstr>Hooray! Let’s do away with the terms! Algebraic Symmetries of the Riemann Tensor</vt:lpstr>
      <vt:lpstr>Differential symmetry of the Riemann Tensor</vt:lpstr>
      <vt:lpstr>Example Riemann Tensors</vt:lpstr>
      <vt:lpstr>Example Riemann Tensors</vt:lpstr>
      <vt:lpstr>Example Riemann Tensors</vt:lpstr>
      <vt:lpstr>Now, back to gravity</vt:lpstr>
      <vt:lpstr>Our to do list</vt:lpstr>
      <vt:lpstr>Finding a 2nd rank tensor from the Riemann Tensor</vt:lpstr>
      <vt:lpstr>Making a 2nd rank tensor that is divergence-free </vt:lpstr>
      <vt:lpstr>Recap—from the metric to the Einstein Tensor</vt:lpstr>
      <vt:lpstr>The final link – the proportionality constant</vt:lpstr>
      <vt:lpstr>PowerPoint Presentation</vt:lpstr>
      <vt:lpstr>Meaning of gauge</vt:lpstr>
      <vt:lpstr>E&amp;M in 4D curved space</vt:lpstr>
      <vt:lpstr>Curvature without local matter</vt:lpstr>
      <vt:lpstr>How to calculate a metric?</vt:lpstr>
      <vt:lpstr>A lonely and non-spinning BH – Assumptions to the Schwarzschild metric</vt:lpstr>
      <vt:lpstr>The Christoffel Symbols</vt:lpstr>
      <vt:lpstr>Derivation of the Schwarzschild metric</vt:lpstr>
      <vt:lpstr>Derivation of the Schwarzschild metric</vt:lpstr>
      <vt:lpstr>The coefficients</vt:lpstr>
      <vt:lpstr>The Schwarzschild metric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dc:creator>
  <cp:lastModifiedBy>Brian</cp:lastModifiedBy>
  <cp:revision>56</cp:revision>
  <cp:lastPrinted>2013-10-25T14:33:02Z</cp:lastPrinted>
  <dcterms:created xsi:type="dcterms:W3CDTF">2006-08-16T00:00:00Z</dcterms:created>
  <dcterms:modified xsi:type="dcterms:W3CDTF">2013-10-28T09:07:22Z</dcterms:modified>
</cp:coreProperties>
</file>